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5"/>
  </p:notesMasterIdLst>
  <p:sldIdLst>
    <p:sldId id="257" r:id="rId3"/>
    <p:sldId id="266" r:id="rId4"/>
    <p:sldId id="274" r:id="rId5"/>
    <p:sldId id="276" r:id="rId6"/>
    <p:sldId id="256" r:id="rId7"/>
    <p:sldId id="277" r:id="rId8"/>
    <p:sldId id="278" r:id="rId9"/>
    <p:sldId id="283" r:id="rId10"/>
    <p:sldId id="268" r:id="rId11"/>
    <p:sldId id="265" r:id="rId12"/>
    <p:sldId id="275" r:id="rId13"/>
    <p:sldId id="270" r:id="rId14"/>
    <p:sldId id="290" r:id="rId15"/>
    <p:sldId id="273" r:id="rId16"/>
    <p:sldId id="272" r:id="rId17"/>
    <p:sldId id="286" r:id="rId18"/>
    <p:sldId id="282" r:id="rId19"/>
    <p:sldId id="263" r:id="rId20"/>
    <p:sldId id="284" r:id="rId21"/>
    <p:sldId id="264" r:id="rId22"/>
    <p:sldId id="285"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87" d="100"/>
          <a:sy n="87" d="100"/>
        </p:scale>
        <p:origin x="52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8C86B-88A9-48D5-8DDC-E7DBD500A571}" type="datetimeFigureOut">
              <a:rPr lang="en-US" smtClean="0"/>
              <a:t>6/13/2018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31452-2BCA-44FF-9384-EA4CDAB766CE}" type="slidenum">
              <a:rPr lang="en-US" smtClean="0"/>
              <a:t>‹#›</a:t>
            </a:fld>
            <a:endParaRPr lang="en-US"/>
          </a:p>
        </p:txBody>
      </p:sp>
    </p:spTree>
    <p:extLst>
      <p:ext uri="{BB962C8B-B14F-4D97-AF65-F5344CB8AC3E}">
        <p14:creationId xmlns:p14="http://schemas.microsoft.com/office/powerpoint/2010/main" val="303120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AF722-4A7D-BB40-8FC7-0E27C0FE6F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06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29F9BBA-F1EE-443F-A18C-E9DBEC49AF6F}" type="slidenum">
              <a:rPr lang="en-US" smtClean="0"/>
              <a:pPr>
                <a:defRPr/>
              </a:pPr>
              <a:t>3</a:t>
            </a:fld>
            <a:endParaRPr lang="en-US"/>
          </a:p>
        </p:txBody>
      </p:sp>
    </p:spTree>
    <p:extLst>
      <p:ext uri="{BB962C8B-B14F-4D97-AF65-F5344CB8AC3E}">
        <p14:creationId xmlns:p14="http://schemas.microsoft.com/office/powerpoint/2010/main" val="36240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AF722-4A7D-BB40-8FC7-0E27C0FE6F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3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1"/>
            <a:ext cx="10972800" cy="1470025"/>
          </a:xfrm>
        </p:spPr>
        <p:txBody>
          <a:bodyPr anchor="b" anchorCtr="0"/>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609600" y="3429000"/>
            <a:ext cx="10972800" cy="762000"/>
          </a:xfrm>
        </p:spPr>
        <p:txBody>
          <a:bodyPr>
            <a:normAutofit/>
          </a:bodyPr>
          <a:lstStyle>
            <a:lvl1pPr marL="0" indent="0" algn="ctr">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7" name="Straight Connector 6"/>
          <p:cNvCxnSpPr/>
          <p:nvPr/>
        </p:nvCxnSpPr>
        <p:spPr>
          <a:xfrm>
            <a:off x="609600" y="3276600"/>
            <a:ext cx="109728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720" y="5562600"/>
            <a:ext cx="2176965" cy="789150"/>
          </a:xfrm>
          <a:prstGeom prst="rect">
            <a:avLst/>
          </a:prstGeom>
        </p:spPr>
      </p:pic>
    </p:spTree>
    <p:extLst>
      <p:ext uri="{BB962C8B-B14F-4D97-AF65-F5344CB8AC3E}">
        <p14:creationId xmlns:p14="http://schemas.microsoft.com/office/powerpoint/2010/main" val="264346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396B-DCA1-4266-B280-BFFCCCA946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1BC924-602D-42D8-8E21-775F58E981F7}"/>
              </a:ext>
            </a:extLst>
          </p:cNvPr>
          <p:cNvSpPr>
            <a:spLocks noGrp="1"/>
          </p:cNvSpPr>
          <p:nvPr>
            <p:ph type="dt" sz="half" idx="10"/>
          </p:nvPr>
        </p:nvSpPr>
        <p:spPr/>
        <p:txBody>
          <a:bodyPr/>
          <a:lstStyle/>
          <a:p>
            <a:fld id="{A5613BFB-64C3-49B0-B9D4-5504DD5BFCC6}" type="datetimeFigureOut">
              <a:rPr lang="en-US" smtClean="0"/>
              <a:t>6/13/2018</a:t>
            </a:fld>
            <a:endParaRPr lang="en-US"/>
          </a:p>
        </p:txBody>
      </p:sp>
      <p:sp>
        <p:nvSpPr>
          <p:cNvPr id="4" name="Footer Placeholder 3">
            <a:extLst>
              <a:ext uri="{FF2B5EF4-FFF2-40B4-BE49-F238E27FC236}">
                <a16:creationId xmlns:a16="http://schemas.microsoft.com/office/drawing/2014/main" id="{5217CA71-8F3F-4CEA-9216-94A71AABE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7E70B8-DE2F-4CF7-AE2B-C4D79011183D}"/>
              </a:ext>
            </a:extLst>
          </p:cNvPr>
          <p:cNvSpPr>
            <a:spLocks noGrp="1"/>
          </p:cNvSpPr>
          <p:nvPr>
            <p:ph type="sldNum" sz="quarter" idx="12"/>
          </p:nvPr>
        </p:nvSpPr>
        <p:spPr/>
        <p:txBody>
          <a:bodyPr/>
          <a:lstStyle/>
          <a:p>
            <a:fld id="{F8AE7D9E-C85C-4833-BE91-5FE38B776D3B}" type="slidenum">
              <a:rPr lang="en-US" smtClean="0"/>
              <a:t>‹#›</a:t>
            </a:fld>
            <a:endParaRPr lang="en-US"/>
          </a:p>
        </p:txBody>
      </p:sp>
    </p:spTree>
    <p:extLst>
      <p:ext uri="{BB962C8B-B14F-4D97-AF65-F5344CB8AC3E}">
        <p14:creationId xmlns:p14="http://schemas.microsoft.com/office/powerpoint/2010/main" val="99169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1"/>
            <a:ext cx="10972800" cy="1470025"/>
          </a:xfrm>
        </p:spPr>
        <p:txBody>
          <a:bodyPr anchor="b" anchorCtr="0"/>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609600" y="3429000"/>
            <a:ext cx="10972800" cy="762000"/>
          </a:xfrm>
        </p:spPr>
        <p:txBody>
          <a:bodyPr>
            <a:normAutofit/>
          </a:bodyPr>
          <a:lstStyle>
            <a:lvl1pPr marL="0" indent="0" algn="ctr">
              <a:buNone/>
              <a:defRPr sz="1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7" name="Straight Connector 6"/>
          <p:cNvCxnSpPr/>
          <p:nvPr/>
        </p:nvCxnSpPr>
        <p:spPr>
          <a:xfrm>
            <a:off x="609600" y="3276600"/>
            <a:ext cx="109728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720" y="5562600"/>
            <a:ext cx="2176965" cy="789150"/>
          </a:xfrm>
          <a:prstGeom prst="rect">
            <a:avLst/>
          </a:prstGeom>
        </p:spPr>
      </p:pic>
    </p:spTree>
    <p:extLst>
      <p:ext uri="{BB962C8B-B14F-4D97-AF65-F5344CB8AC3E}">
        <p14:creationId xmlns:p14="http://schemas.microsoft.com/office/powerpoint/2010/main" val="1723060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12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9530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791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902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276601"/>
            <a:ext cx="10972800" cy="1362075"/>
          </a:xfrm>
        </p:spPr>
        <p:txBody>
          <a:bodyPr anchor="b" anchorCtr="0">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609600" y="4800600"/>
            <a:ext cx="10972800" cy="1066800"/>
          </a:xfrm>
        </p:spPr>
        <p:txBody>
          <a:bodyPr anchor="t" anchorCtr="0">
            <a:normAutofit/>
          </a:bodyPr>
          <a:lstStyle>
            <a:lvl1pPr marL="0" indent="0">
              <a:buNone/>
              <a:defRPr sz="18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609600" y="4727575"/>
            <a:ext cx="10972800" cy="0"/>
          </a:xfrm>
          <a:prstGeom prst="line">
            <a:avLst/>
          </a:prstGeom>
          <a:ln w="6350" cmpd="sng">
            <a:solidFill>
              <a:srgbClr val="074284"/>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229336"/>
            <a:ext cx="1326987" cy="284353"/>
          </a:xfrm>
          <a:prstGeom prst="rect">
            <a:avLst/>
          </a:prstGeom>
        </p:spPr>
      </p:pic>
    </p:spTree>
    <p:extLst>
      <p:ext uri="{BB962C8B-B14F-4D97-AF65-F5344CB8AC3E}">
        <p14:creationId xmlns:p14="http://schemas.microsoft.com/office/powerpoint/2010/main" val="3097530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117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07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736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20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3A6E25-14C9-0141-90C8-6D94624F7BEB}" type="datetimeFigureOut">
              <a:rPr lang="en-US" smtClean="0"/>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8A168D-E37A-874C-8161-9107EFD5363F}" type="slidenum">
              <a:rPr lang="en-US" smtClean="0"/>
              <a:t>‹#›</a:t>
            </a:fld>
            <a:endParaRPr lang="en-US" dirty="0"/>
          </a:p>
        </p:txBody>
      </p:sp>
    </p:spTree>
    <p:extLst>
      <p:ext uri="{BB962C8B-B14F-4D97-AF65-F5344CB8AC3E}">
        <p14:creationId xmlns:p14="http://schemas.microsoft.com/office/powerpoint/2010/main" val="119019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973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98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Tota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8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276601"/>
            <a:ext cx="10972800" cy="1362075"/>
          </a:xfrm>
        </p:spPr>
        <p:txBody>
          <a:bodyPr anchor="b" anchorCtr="0">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609600" y="4800600"/>
            <a:ext cx="10972800" cy="1066800"/>
          </a:xfrm>
        </p:spPr>
        <p:txBody>
          <a:bodyPr anchor="t" anchorCtr="0">
            <a:normAutofit/>
          </a:bodyPr>
          <a:lstStyle>
            <a:lvl1pPr marL="0" indent="0">
              <a:buNone/>
              <a:defRPr sz="18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7" name="Straight Connector 6"/>
          <p:cNvCxnSpPr/>
          <p:nvPr/>
        </p:nvCxnSpPr>
        <p:spPr>
          <a:xfrm>
            <a:off x="609600" y="4727575"/>
            <a:ext cx="10972800" cy="0"/>
          </a:xfrm>
          <a:prstGeom prst="line">
            <a:avLst/>
          </a:prstGeom>
          <a:ln w="6350" cmpd="sng">
            <a:solidFill>
              <a:srgbClr val="074284"/>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229336"/>
            <a:ext cx="1326987" cy="284353"/>
          </a:xfrm>
          <a:prstGeom prst="rect">
            <a:avLst/>
          </a:prstGeom>
        </p:spPr>
      </p:pic>
    </p:spTree>
    <p:extLst>
      <p:ext uri="{BB962C8B-B14F-4D97-AF65-F5344CB8AC3E}">
        <p14:creationId xmlns:p14="http://schemas.microsoft.com/office/powerpoint/2010/main" val="425350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80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33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07399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9283"/>
            <a:ext cx="10972800" cy="11430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846"/>
            <a:ext cx="109728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600" y="6229336"/>
            <a:ext cx="1326987" cy="284353"/>
          </a:xfrm>
          <a:prstGeom prst="rect">
            <a:avLst/>
          </a:prstGeom>
        </p:spPr>
      </p:pic>
      <p:sp>
        <p:nvSpPr>
          <p:cNvPr id="8" name="TextBox 7"/>
          <p:cNvSpPr txBox="1"/>
          <p:nvPr/>
        </p:nvSpPr>
        <p:spPr>
          <a:xfrm>
            <a:off x="10668000" y="6248400"/>
            <a:ext cx="914400" cy="253916"/>
          </a:xfrm>
          <a:prstGeom prst="rect">
            <a:avLst/>
          </a:prstGeom>
          <a:noFill/>
        </p:spPr>
        <p:txBody>
          <a:bodyPr wrap="square" rtlCol="0">
            <a:spAutoFit/>
          </a:bodyPr>
          <a:lstStyle/>
          <a:p>
            <a:pPr algn="r"/>
            <a:fld id="{2B2C4694-F8F7-0B45-94C6-B9F62F99ED25}" type="slidenum">
              <a:rPr lang="en-US" sz="1050" smtClean="0">
                <a:solidFill>
                  <a:schemeClr val="accent4"/>
                </a:solidFill>
              </a:rPr>
              <a:pPr algn="r"/>
              <a:t>‹#›</a:t>
            </a:fld>
            <a:endParaRPr lang="en-US" sz="1050" dirty="0">
              <a:solidFill>
                <a:schemeClr val="accent4"/>
              </a:solidFill>
            </a:endParaRPr>
          </a:p>
        </p:txBody>
      </p:sp>
      <p:cxnSp>
        <p:nvCxnSpPr>
          <p:cNvPr id="5" name="Straight Connector 4"/>
          <p:cNvCxnSpPr/>
          <p:nvPr/>
        </p:nvCxnSpPr>
        <p:spPr>
          <a:xfrm>
            <a:off x="609600" y="6096000"/>
            <a:ext cx="10972800" cy="0"/>
          </a:xfrm>
          <a:prstGeom prst="line">
            <a:avLst/>
          </a:prstGeom>
          <a:ln w="6350" cmpd="sng">
            <a:solidFill>
              <a:srgbClr val="07428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654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3000" kern="1200" cap="all">
          <a:solidFill>
            <a:schemeClr val="tx2"/>
          </a:solidFill>
          <a:latin typeface="Arial Black"/>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9283"/>
            <a:ext cx="10972800" cy="114300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846"/>
            <a:ext cx="10972800" cy="45259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600" y="6229336"/>
            <a:ext cx="1326987" cy="284353"/>
          </a:xfrm>
          <a:prstGeom prst="rect">
            <a:avLst/>
          </a:prstGeom>
        </p:spPr>
      </p:pic>
      <p:sp>
        <p:nvSpPr>
          <p:cNvPr id="8" name="TextBox 7"/>
          <p:cNvSpPr txBox="1"/>
          <p:nvPr/>
        </p:nvSpPr>
        <p:spPr>
          <a:xfrm>
            <a:off x="10668000" y="6248400"/>
            <a:ext cx="914400" cy="253916"/>
          </a:xfrm>
          <a:prstGeom prst="rect">
            <a:avLst/>
          </a:prstGeom>
          <a:noFill/>
        </p:spPr>
        <p:txBody>
          <a:bodyPr wrap="square" rtlCol="0">
            <a:spAutoFit/>
          </a:bodyPr>
          <a:lstStyle/>
          <a:p>
            <a:pPr algn="r"/>
            <a:fld id="{2B2C4694-F8F7-0B45-94C6-B9F62F99ED25}" type="slidenum">
              <a:rPr lang="en-US" sz="1050" smtClean="0">
                <a:solidFill>
                  <a:schemeClr val="accent4"/>
                </a:solidFill>
              </a:rPr>
              <a:pPr algn="r"/>
              <a:t>‹#›</a:t>
            </a:fld>
            <a:endParaRPr lang="en-US" sz="1050" dirty="0">
              <a:solidFill>
                <a:schemeClr val="accent4"/>
              </a:solidFill>
            </a:endParaRPr>
          </a:p>
        </p:txBody>
      </p:sp>
      <p:cxnSp>
        <p:nvCxnSpPr>
          <p:cNvPr id="5" name="Straight Connector 4"/>
          <p:cNvCxnSpPr/>
          <p:nvPr/>
        </p:nvCxnSpPr>
        <p:spPr>
          <a:xfrm>
            <a:off x="609600" y="6096000"/>
            <a:ext cx="10972800" cy="0"/>
          </a:xfrm>
          <a:prstGeom prst="line">
            <a:avLst/>
          </a:prstGeom>
          <a:ln w="6350" cmpd="sng">
            <a:solidFill>
              <a:srgbClr val="07428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94269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spcBef>
          <a:spcPct val="0"/>
        </a:spcBef>
        <a:buNone/>
        <a:defRPr sz="3000" kern="1200" cap="all">
          <a:solidFill>
            <a:schemeClr val="tx2"/>
          </a:solidFill>
          <a:latin typeface="Arial Black"/>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unintentionalgenius.wordpress.com/"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unintentionalgenius.wordpress.com/"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votervoice.net/NMMA/Petitions/1356/Respon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mailto:fin.tariff-tarif.fin@canada.ca" TargetMode="External"/><Relationship Id="rId2" Type="http://schemas.openxmlformats.org/officeDocument/2006/relationships/hyperlink" Target="mailto:Justin.Trudeau@parl.gc.c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sanghel@nmma.org" TargetMode="External"/><Relationship Id="rId2" Type="http://schemas.openxmlformats.org/officeDocument/2006/relationships/hyperlink" Target="mailto:nvasilaros@nmma.org" TargetMode="Externa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19CFCE-518F-4C50-8FCC-759E26E90917}"/>
              </a:ext>
            </a:extLst>
          </p:cNvPr>
          <p:cNvPicPr>
            <a:picLocks noChangeAspect="1"/>
          </p:cNvPicPr>
          <p:nvPr/>
        </p:nvPicPr>
        <p:blipFill rotWithShape="1">
          <a:blip r:embed="rId3"/>
          <a:srcRect t="22997" b="2252"/>
          <a:stretch/>
        </p:blipFill>
        <p:spPr>
          <a:xfrm>
            <a:off x="0" y="0"/>
            <a:ext cx="12191980" cy="6857990"/>
          </a:xfrm>
          <a:prstGeom prst="rect">
            <a:avLst/>
          </a:prstGeom>
        </p:spPr>
      </p:pic>
      <p:sp>
        <p:nvSpPr>
          <p:cNvPr id="6" name="TextBox 5">
            <a:extLst>
              <a:ext uri="{FF2B5EF4-FFF2-40B4-BE49-F238E27FC236}">
                <a16:creationId xmlns:a16="http://schemas.microsoft.com/office/drawing/2014/main" id="{90FF03F5-8DF4-41E2-8642-337CCD1C28AE}"/>
              </a:ext>
            </a:extLst>
          </p:cNvPr>
          <p:cNvSpPr txBox="1"/>
          <p:nvPr/>
        </p:nvSpPr>
        <p:spPr>
          <a:xfrm>
            <a:off x="235103" y="4606551"/>
            <a:ext cx="778998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74284"/>
                </a:solidFill>
                <a:effectLst/>
                <a:uLnTx/>
                <a:uFillTx/>
                <a:latin typeface="Arial Black" panose="020B0A04020102020204" pitchFamily="34" charset="0"/>
                <a:ea typeface="+mn-ea"/>
                <a:cs typeface="+mn-cs"/>
              </a:rPr>
              <a:t>Trade Update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1" dirty="0">
                <a:solidFill>
                  <a:srgbClr val="074284"/>
                </a:solidFill>
                <a:latin typeface="Arial Black" panose="020B0A04020102020204" pitchFamily="34" charset="0"/>
              </a:rPr>
              <a:t>Impact on the Marine Industry</a:t>
            </a:r>
            <a:endParaRPr kumimoji="0" lang="en-US" sz="3600" b="1" i="1" u="none" strike="noStrike" kern="1200" cap="none" spc="0" normalizeH="0" baseline="0" noProof="0" dirty="0">
              <a:ln>
                <a:noFill/>
              </a:ln>
              <a:solidFill>
                <a:srgbClr val="074284"/>
              </a:solidFill>
              <a:effectLst/>
              <a:uLnTx/>
              <a:uFillTx/>
              <a:latin typeface="Arial Black" panose="020B0A04020102020204" pitchFamily="34" charset="0"/>
              <a:ea typeface="+mn-ea"/>
              <a:cs typeface="+mn-cs"/>
            </a:endParaRPr>
          </a:p>
        </p:txBody>
      </p:sp>
      <p:pic>
        <p:nvPicPr>
          <p:cNvPr id="4" name="Picture 3">
            <a:extLst>
              <a:ext uri="{FF2B5EF4-FFF2-40B4-BE49-F238E27FC236}">
                <a16:creationId xmlns:a16="http://schemas.microsoft.com/office/drawing/2014/main" id="{DA5948CA-7653-4715-B666-E0AC6A3C7366}"/>
              </a:ext>
            </a:extLst>
          </p:cNvPr>
          <p:cNvPicPr>
            <a:picLocks noChangeAspect="1"/>
          </p:cNvPicPr>
          <p:nvPr/>
        </p:nvPicPr>
        <p:blipFill rotWithShape="1">
          <a:blip r:embed="rId4"/>
          <a:srcRect l="14295" t="5220" r="17912" b="7654"/>
          <a:stretch/>
        </p:blipFill>
        <p:spPr>
          <a:xfrm>
            <a:off x="2340488" y="910473"/>
            <a:ext cx="3579214" cy="3523577"/>
          </a:xfrm>
          <a:prstGeom prst="ellipse">
            <a:avLst/>
          </a:prstGeom>
          <a:ln>
            <a:noFill/>
          </a:ln>
          <a:effectLst>
            <a:softEdge rad="112500"/>
          </a:effectLst>
        </p:spPr>
      </p:pic>
      <p:pic>
        <p:nvPicPr>
          <p:cNvPr id="5" name="Picture 4">
            <a:extLst>
              <a:ext uri="{FF2B5EF4-FFF2-40B4-BE49-F238E27FC236}">
                <a16:creationId xmlns:a16="http://schemas.microsoft.com/office/drawing/2014/main" id="{EB06460D-94BF-46DF-AA09-2249497AA6BC}"/>
              </a:ext>
            </a:extLst>
          </p:cNvPr>
          <p:cNvPicPr>
            <a:picLocks noChangeAspect="1"/>
          </p:cNvPicPr>
          <p:nvPr/>
        </p:nvPicPr>
        <p:blipFill>
          <a:blip r:embed="rId5"/>
          <a:stretch>
            <a:fillRect/>
          </a:stretch>
        </p:blipFill>
        <p:spPr>
          <a:xfrm>
            <a:off x="7948383" y="4843365"/>
            <a:ext cx="3699798" cy="1332846"/>
          </a:xfrm>
          <a:prstGeom prst="rect">
            <a:avLst/>
          </a:prstGeom>
        </p:spPr>
      </p:pic>
    </p:spTree>
    <p:extLst>
      <p:ext uri="{BB962C8B-B14F-4D97-AF65-F5344CB8AC3E}">
        <p14:creationId xmlns:p14="http://schemas.microsoft.com/office/powerpoint/2010/main" val="320684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CDB3CD-B427-4E8B-AFAF-6925A7E2B833}"/>
              </a:ext>
            </a:extLst>
          </p:cNvPr>
          <p:cNvSpPr>
            <a:spLocks noGrp="1"/>
          </p:cNvSpPr>
          <p:nvPr>
            <p:ph type="title"/>
          </p:nvPr>
        </p:nvSpPr>
        <p:spPr/>
        <p:txBody>
          <a:bodyPr>
            <a:normAutofit/>
          </a:bodyPr>
          <a:lstStyle/>
          <a:p>
            <a:r>
              <a:rPr lang="en-US" sz="3000" b="1" cap="all" dirty="0">
                <a:solidFill>
                  <a:srgbClr val="074284"/>
                </a:solidFill>
                <a:latin typeface="Arial Black" panose="020B0A04020102020204" pitchFamily="34" charset="0"/>
              </a:rPr>
              <a:t>Section 232 Tariffs: Current Status</a:t>
            </a:r>
            <a:r>
              <a:rPr lang="en-US" b="1" cap="all" dirty="0">
                <a:solidFill>
                  <a:srgbClr val="074284"/>
                </a:solidFill>
                <a:latin typeface="Arial Black" panose="020B0A04020102020204" pitchFamily="34" charset="0"/>
              </a:rPr>
              <a:t> </a:t>
            </a:r>
            <a:br>
              <a:rPr lang="en-US" b="1" cap="all" dirty="0">
                <a:solidFill>
                  <a:srgbClr val="074284"/>
                </a:solidFill>
                <a:latin typeface="Arial Black" panose="020B0A04020102020204" pitchFamily="34" charset="0"/>
              </a:rPr>
            </a:br>
            <a:endParaRPr lang="en-US" sz="2400" b="1" dirty="0"/>
          </a:p>
        </p:txBody>
      </p:sp>
      <p:grpSp>
        <p:nvGrpSpPr>
          <p:cNvPr id="7" name="Group 6">
            <a:extLst>
              <a:ext uri="{FF2B5EF4-FFF2-40B4-BE49-F238E27FC236}">
                <a16:creationId xmlns:a16="http://schemas.microsoft.com/office/drawing/2014/main" id="{78D16733-C547-462F-9997-F4E009D6518A}"/>
              </a:ext>
            </a:extLst>
          </p:cNvPr>
          <p:cNvGrpSpPr/>
          <p:nvPr/>
        </p:nvGrpSpPr>
        <p:grpSpPr>
          <a:xfrm>
            <a:off x="609600" y="1572768"/>
            <a:ext cx="11582400" cy="4327857"/>
            <a:chOff x="246034" y="2438400"/>
            <a:chExt cx="9710168" cy="3338400"/>
          </a:xfrm>
        </p:grpSpPr>
        <p:sp>
          <p:nvSpPr>
            <p:cNvPr id="9" name="Arrow: Notched Right 5">
              <a:extLst>
                <a:ext uri="{FF2B5EF4-FFF2-40B4-BE49-F238E27FC236}">
                  <a16:creationId xmlns:a16="http://schemas.microsoft.com/office/drawing/2014/main" id="{48FE7B25-AB27-41E6-932E-18C69CB44CBC}"/>
                </a:ext>
              </a:extLst>
            </p:cNvPr>
            <p:cNvSpPr/>
            <p:nvPr/>
          </p:nvSpPr>
          <p:spPr>
            <a:xfrm>
              <a:off x="246034" y="3439920"/>
              <a:ext cx="9399058" cy="1335360"/>
            </a:xfrm>
            <a:prstGeom prst="notchedRightArrow">
              <a:avLst>
                <a:gd name="adj1" fmla="val 50000"/>
                <a:gd name="adj2" fmla="val 93036"/>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0" name="Freeform: Shape 6">
              <a:extLst>
                <a:ext uri="{FF2B5EF4-FFF2-40B4-BE49-F238E27FC236}">
                  <a16:creationId xmlns:a16="http://schemas.microsoft.com/office/drawing/2014/main" id="{D0D7EDAB-7F86-4C8D-9D3E-FE6B16E47277}"/>
                </a:ext>
              </a:extLst>
            </p:cNvPr>
            <p:cNvSpPr/>
            <p:nvPr/>
          </p:nvSpPr>
          <p:spPr>
            <a:xfrm>
              <a:off x="1269815" y="2438400"/>
              <a:ext cx="1148282" cy="1335360"/>
            </a:xfrm>
            <a:custGeom>
              <a:avLst/>
              <a:gdLst>
                <a:gd name="connsiteX0" fmla="*/ 0 w 1148282"/>
                <a:gd name="connsiteY0" fmla="*/ 0 h 1335360"/>
                <a:gd name="connsiteX1" fmla="*/ 1148282 w 1148282"/>
                <a:gd name="connsiteY1" fmla="*/ 0 h 1335360"/>
                <a:gd name="connsiteX2" fmla="*/ 1148282 w 1148282"/>
                <a:gd name="connsiteY2" fmla="*/ 1335360 h 1335360"/>
                <a:gd name="connsiteX3" fmla="*/ 0 w 1148282"/>
                <a:gd name="connsiteY3" fmla="*/ 1335360 h 1335360"/>
                <a:gd name="connsiteX4" fmla="*/ 0 w 1148282"/>
                <a:gd name="connsiteY4" fmla="*/ 0 h 133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282" h="1335360">
                  <a:moveTo>
                    <a:pt x="0" y="0"/>
                  </a:moveTo>
                  <a:lnTo>
                    <a:pt x="1148282" y="0"/>
                  </a:lnTo>
                  <a:lnTo>
                    <a:pt x="1148282" y="1335360"/>
                  </a:lnTo>
                  <a:lnTo>
                    <a:pt x="0" y="1335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US" sz="1050" b="1" kern="1200" dirty="0">
                  <a:ea typeface="Times New Roman" panose="02020603050405020304" pitchFamily="18" charset="0"/>
                </a:rPr>
                <a:t>March 2018 </a:t>
              </a:r>
              <a:r>
                <a:rPr lang="en-US" sz="1050" kern="1200" dirty="0">
                  <a:ea typeface="Times New Roman" panose="02020603050405020304" pitchFamily="18" charset="0"/>
                </a:rPr>
                <a:t>President Trump exercised his authority to impose a 10% tariff on aluminum and 25% on steel– worldwide.</a:t>
              </a:r>
              <a:endParaRPr lang="en-US" sz="1050" kern="1200" dirty="0"/>
            </a:p>
          </p:txBody>
        </p:sp>
        <p:sp>
          <p:nvSpPr>
            <p:cNvPr id="11" name="Oval 10">
              <a:extLst>
                <a:ext uri="{FF2B5EF4-FFF2-40B4-BE49-F238E27FC236}">
                  <a16:creationId xmlns:a16="http://schemas.microsoft.com/office/drawing/2014/main" id="{BEE53576-FD1A-41A7-9B9A-D1F4E78137DF}"/>
                </a:ext>
              </a:extLst>
            </p:cNvPr>
            <p:cNvSpPr/>
            <p:nvPr/>
          </p:nvSpPr>
          <p:spPr>
            <a:xfrm>
              <a:off x="1677036" y="3940680"/>
              <a:ext cx="333840" cy="33384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Freeform: Shape 8">
              <a:extLst>
                <a:ext uri="{FF2B5EF4-FFF2-40B4-BE49-F238E27FC236}">
                  <a16:creationId xmlns:a16="http://schemas.microsoft.com/office/drawing/2014/main" id="{A273014B-E1EA-4033-B0EC-F1350D211040}"/>
                </a:ext>
              </a:extLst>
            </p:cNvPr>
            <p:cNvSpPr/>
            <p:nvPr/>
          </p:nvSpPr>
          <p:spPr>
            <a:xfrm>
              <a:off x="3834733" y="2861835"/>
              <a:ext cx="1452209" cy="1156170"/>
            </a:xfrm>
            <a:custGeom>
              <a:avLst/>
              <a:gdLst>
                <a:gd name="connsiteX0" fmla="*/ 0 w 1452209"/>
                <a:gd name="connsiteY0" fmla="*/ 0 h 1335360"/>
                <a:gd name="connsiteX1" fmla="*/ 1452209 w 1452209"/>
                <a:gd name="connsiteY1" fmla="*/ 0 h 1335360"/>
                <a:gd name="connsiteX2" fmla="*/ 1452209 w 1452209"/>
                <a:gd name="connsiteY2" fmla="*/ 1335360 h 1335360"/>
                <a:gd name="connsiteX3" fmla="*/ 0 w 1452209"/>
                <a:gd name="connsiteY3" fmla="*/ 1335360 h 1335360"/>
                <a:gd name="connsiteX4" fmla="*/ 0 w 1452209"/>
                <a:gd name="connsiteY4" fmla="*/ 0 h 133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09" h="1335360">
                  <a:moveTo>
                    <a:pt x="0" y="0"/>
                  </a:moveTo>
                  <a:lnTo>
                    <a:pt x="1452209" y="0"/>
                  </a:lnTo>
                  <a:lnTo>
                    <a:pt x="1452209" y="1335360"/>
                  </a:lnTo>
                  <a:lnTo>
                    <a:pt x="0" y="1335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66725" rtl="0">
                <a:lnSpc>
                  <a:spcPct val="90000"/>
                </a:lnSpc>
                <a:spcBef>
                  <a:spcPct val="0"/>
                </a:spcBef>
                <a:spcAft>
                  <a:spcPct val="35000"/>
                </a:spcAft>
                <a:buNone/>
              </a:pPr>
              <a:r>
                <a:rPr lang="en-US" sz="1050" b="1" kern="1200" dirty="0"/>
                <a:t>June 1, 2018</a:t>
              </a:r>
            </a:p>
            <a:p>
              <a:pPr marL="0" lvl="0" indent="0" algn="ctr" defTabSz="466725" rtl="0">
                <a:lnSpc>
                  <a:spcPct val="90000"/>
                </a:lnSpc>
                <a:spcBef>
                  <a:spcPct val="0"/>
                </a:spcBef>
                <a:spcAft>
                  <a:spcPct val="35000"/>
                </a:spcAft>
                <a:buNone/>
              </a:pPr>
              <a:r>
                <a:rPr lang="en-US" sz="1050" kern="1200" dirty="0">
                  <a:latin typeface="+mn-lt"/>
                  <a:ea typeface="Calibri" panose="020F0502020204030204" pitchFamily="34" charset="0"/>
                  <a:cs typeface="Times New Roman" panose="02020603050405020304" pitchFamily="18" charset="0"/>
                </a:rPr>
                <a:t>President Trump imposes steel and aluminum tariffs on Mexico, Canada and the European Union (EU) after previously exempting the countries.</a:t>
              </a:r>
              <a:endParaRPr lang="en-US" sz="1050" kern="1200" dirty="0"/>
            </a:p>
          </p:txBody>
        </p:sp>
        <p:sp>
          <p:nvSpPr>
            <p:cNvPr id="13" name="Oval 12">
              <a:extLst>
                <a:ext uri="{FF2B5EF4-FFF2-40B4-BE49-F238E27FC236}">
                  <a16:creationId xmlns:a16="http://schemas.microsoft.com/office/drawing/2014/main" id="{B709A27C-987D-4282-8A33-65D232450A5A}"/>
                </a:ext>
              </a:extLst>
            </p:cNvPr>
            <p:cNvSpPr/>
            <p:nvPr/>
          </p:nvSpPr>
          <p:spPr>
            <a:xfrm>
              <a:off x="3034696" y="3940680"/>
              <a:ext cx="333840" cy="33384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6C0D6B4C-90DA-470B-8421-572370B173C8}"/>
                </a:ext>
              </a:extLst>
            </p:cNvPr>
            <p:cNvSpPr/>
            <p:nvPr/>
          </p:nvSpPr>
          <p:spPr>
            <a:xfrm>
              <a:off x="4392356" y="3940680"/>
              <a:ext cx="333840" cy="33384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Freeform: Shape 12">
              <a:extLst>
                <a:ext uri="{FF2B5EF4-FFF2-40B4-BE49-F238E27FC236}">
                  <a16:creationId xmlns:a16="http://schemas.microsoft.com/office/drawing/2014/main" id="{D0EAFF8F-DF5D-44ED-B801-744B360E03FC}"/>
                </a:ext>
              </a:extLst>
            </p:cNvPr>
            <p:cNvSpPr/>
            <p:nvPr/>
          </p:nvSpPr>
          <p:spPr>
            <a:xfrm>
              <a:off x="5190831" y="4441440"/>
              <a:ext cx="1148282" cy="1335360"/>
            </a:xfrm>
            <a:custGeom>
              <a:avLst/>
              <a:gdLst>
                <a:gd name="connsiteX0" fmla="*/ 0 w 1148282"/>
                <a:gd name="connsiteY0" fmla="*/ 0 h 1335360"/>
                <a:gd name="connsiteX1" fmla="*/ 1148282 w 1148282"/>
                <a:gd name="connsiteY1" fmla="*/ 0 h 1335360"/>
                <a:gd name="connsiteX2" fmla="*/ 1148282 w 1148282"/>
                <a:gd name="connsiteY2" fmla="*/ 1335360 h 1335360"/>
                <a:gd name="connsiteX3" fmla="*/ 0 w 1148282"/>
                <a:gd name="connsiteY3" fmla="*/ 1335360 h 1335360"/>
                <a:gd name="connsiteX4" fmla="*/ 0 w 1148282"/>
                <a:gd name="connsiteY4" fmla="*/ 0 h 133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282" h="1335360">
                  <a:moveTo>
                    <a:pt x="0" y="0"/>
                  </a:moveTo>
                  <a:lnTo>
                    <a:pt x="1148282" y="0"/>
                  </a:lnTo>
                  <a:lnTo>
                    <a:pt x="1148282" y="1335360"/>
                  </a:lnTo>
                  <a:lnTo>
                    <a:pt x="0" y="1335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66725" rtl="0">
                <a:lnSpc>
                  <a:spcPct val="90000"/>
                </a:lnSpc>
                <a:spcBef>
                  <a:spcPct val="0"/>
                </a:spcBef>
                <a:spcAft>
                  <a:spcPct val="35000"/>
                </a:spcAft>
                <a:buNone/>
              </a:pPr>
              <a:r>
                <a:rPr lang="en-US" sz="1050" b="1" kern="1200" dirty="0">
                  <a:ea typeface="Times New Roman" panose="02020603050405020304" pitchFamily="18" charset="0"/>
                </a:rPr>
                <a:t>June 2018</a:t>
              </a:r>
            </a:p>
            <a:p>
              <a:pPr marL="0" lvl="0" indent="0" algn="ctr" defTabSz="466725" rtl="0">
                <a:lnSpc>
                  <a:spcPct val="90000"/>
                </a:lnSpc>
                <a:spcBef>
                  <a:spcPct val="0"/>
                </a:spcBef>
                <a:spcAft>
                  <a:spcPct val="35000"/>
                </a:spcAft>
                <a:buNone/>
              </a:pPr>
              <a:r>
                <a:rPr lang="en-US" sz="1050" kern="1200" dirty="0">
                  <a:ea typeface="Times New Roman" panose="02020603050405020304" pitchFamily="18" charset="0"/>
                </a:rPr>
                <a:t>EU, Canada, and Mexico respond with proposed retaliatory tariffs on range of US products including ALL boats.</a:t>
              </a:r>
              <a:endParaRPr lang="en-US" sz="1050" kern="1200" dirty="0"/>
            </a:p>
          </p:txBody>
        </p:sp>
        <p:sp>
          <p:nvSpPr>
            <p:cNvPr id="17" name="Oval 16">
              <a:extLst>
                <a:ext uri="{FF2B5EF4-FFF2-40B4-BE49-F238E27FC236}">
                  <a16:creationId xmlns:a16="http://schemas.microsoft.com/office/drawing/2014/main" id="{8E590F96-F735-44F4-9EC2-12111FCF6FFB}"/>
                </a:ext>
              </a:extLst>
            </p:cNvPr>
            <p:cNvSpPr/>
            <p:nvPr/>
          </p:nvSpPr>
          <p:spPr>
            <a:xfrm>
              <a:off x="5598052" y="3940680"/>
              <a:ext cx="333840" cy="33384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Freeform: Shape 14">
              <a:extLst>
                <a:ext uri="{FF2B5EF4-FFF2-40B4-BE49-F238E27FC236}">
                  <a16:creationId xmlns:a16="http://schemas.microsoft.com/office/drawing/2014/main" id="{492E0403-6DD8-4D60-914F-8C55A659FFD2}"/>
                </a:ext>
              </a:extLst>
            </p:cNvPr>
            <p:cNvSpPr/>
            <p:nvPr/>
          </p:nvSpPr>
          <p:spPr>
            <a:xfrm>
              <a:off x="6396527" y="2438400"/>
              <a:ext cx="1148282" cy="1335360"/>
            </a:xfrm>
            <a:custGeom>
              <a:avLst/>
              <a:gdLst>
                <a:gd name="connsiteX0" fmla="*/ 0 w 1148282"/>
                <a:gd name="connsiteY0" fmla="*/ 0 h 1335360"/>
                <a:gd name="connsiteX1" fmla="*/ 1148282 w 1148282"/>
                <a:gd name="connsiteY1" fmla="*/ 0 h 1335360"/>
                <a:gd name="connsiteX2" fmla="*/ 1148282 w 1148282"/>
                <a:gd name="connsiteY2" fmla="*/ 1335360 h 1335360"/>
                <a:gd name="connsiteX3" fmla="*/ 0 w 1148282"/>
                <a:gd name="connsiteY3" fmla="*/ 1335360 h 1335360"/>
                <a:gd name="connsiteX4" fmla="*/ 0 w 1148282"/>
                <a:gd name="connsiteY4" fmla="*/ 0 h 133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282" h="1335360">
                  <a:moveTo>
                    <a:pt x="0" y="0"/>
                  </a:moveTo>
                  <a:lnTo>
                    <a:pt x="1148282" y="0"/>
                  </a:lnTo>
                  <a:lnTo>
                    <a:pt x="1148282" y="1335360"/>
                  </a:lnTo>
                  <a:lnTo>
                    <a:pt x="0" y="1335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66725" rtl="0">
                <a:lnSpc>
                  <a:spcPct val="90000"/>
                </a:lnSpc>
                <a:spcBef>
                  <a:spcPct val="0"/>
                </a:spcBef>
                <a:spcAft>
                  <a:spcPct val="35000"/>
                </a:spcAft>
                <a:buNone/>
              </a:pPr>
              <a:r>
                <a:rPr lang="en-US" sz="1050" b="1" kern="1200" dirty="0"/>
                <a:t>June - July, 2018</a:t>
              </a:r>
            </a:p>
            <a:p>
              <a:pPr marL="0" lvl="0" indent="0" algn="ctr" defTabSz="466725" rtl="0">
                <a:lnSpc>
                  <a:spcPct val="90000"/>
                </a:lnSpc>
                <a:spcBef>
                  <a:spcPct val="0"/>
                </a:spcBef>
                <a:spcAft>
                  <a:spcPct val="35000"/>
                </a:spcAft>
                <a:buNone/>
              </a:pPr>
              <a:r>
                <a:rPr lang="en-US" sz="1050" kern="1200" dirty="0"/>
                <a:t>Canada, Mexico, and European Union enact tariffs against all ALL boats</a:t>
              </a:r>
            </a:p>
          </p:txBody>
        </p:sp>
        <p:sp>
          <p:nvSpPr>
            <p:cNvPr id="19" name="Oval 18">
              <a:extLst>
                <a:ext uri="{FF2B5EF4-FFF2-40B4-BE49-F238E27FC236}">
                  <a16:creationId xmlns:a16="http://schemas.microsoft.com/office/drawing/2014/main" id="{8665A0DF-92FC-413B-9B76-9927C7E37249}"/>
                </a:ext>
              </a:extLst>
            </p:cNvPr>
            <p:cNvSpPr/>
            <p:nvPr/>
          </p:nvSpPr>
          <p:spPr>
            <a:xfrm>
              <a:off x="6803748" y="3940680"/>
              <a:ext cx="333840" cy="333840"/>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Freeform: Shape 16">
              <a:extLst>
                <a:ext uri="{FF2B5EF4-FFF2-40B4-BE49-F238E27FC236}">
                  <a16:creationId xmlns:a16="http://schemas.microsoft.com/office/drawing/2014/main" id="{00ABBB0F-1DED-4211-9763-C552B88044FA}"/>
                </a:ext>
              </a:extLst>
            </p:cNvPr>
            <p:cNvSpPr/>
            <p:nvPr/>
          </p:nvSpPr>
          <p:spPr>
            <a:xfrm>
              <a:off x="7614878" y="4441440"/>
              <a:ext cx="1148282" cy="1335360"/>
            </a:xfrm>
            <a:custGeom>
              <a:avLst/>
              <a:gdLst>
                <a:gd name="connsiteX0" fmla="*/ 0 w 1148282"/>
                <a:gd name="connsiteY0" fmla="*/ 0 h 1335360"/>
                <a:gd name="connsiteX1" fmla="*/ 1148282 w 1148282"/>
                <a:gd name="connsiteY1" fmla="*/ 0 h 1335360"/>
                <a:gd name="connsiteX2" fmla="*/ 1148282 w 1148282"/>
                <a:gd name="connsiteY2" fmla="*/ 1335360 h 1335360"/>
                <a:gd name="connsiteX3" fmla="*/ 0 w 1148282"/>
                <a:gd name="connsiteY3" fmla="*/ 1335360 h 1335360"/>
                <a:gd name="connsiteX4" fmla="*/ 0 w 1148282"/>
                <a:gd name="connsiteY4" fmla="*/ 0 h 133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282" h="1335360">
                  <a:moveTo>
                    <a:pt x="0" y="0"/>
                  </a:moveTo>
                  <a:lnTo>
                    <a:pt x="1148282" y="0"/>
                  </a:lnTo>
                  <a:lnTo>
                    <a:pt x="1148282" y="1335360"/>
                  </a:lnTo>
                  <a:lnTo>
                    <a:pt x="0" y="1335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endParaRPr lang="en-US" sz="1400" kern="1200" dirty="0"/>
            </a:p>
          </p:txBody>
        </p:sp>
        <p:sp>
          <p:nvSpPr>
            <p:cNvPr id="21" name="Freeform: Shape 18">
              <a:extLst>
                <a:ext uri="{FF2B5EF4-FFF2-40B4-BE49-F238E27FC236}">
                  <a16:creationId xmlns:a16="http://schemas.microsoft.com/office/drawing/2014/main" id="{236FCFC9-AC9F-431D-87BF-BD1E75096D17}"/>
                </a:ext>
              </a:extLst>
            </p:cNvPr>
            <p:cNvSpPr/>
            <p:nvPr/>
          </p:nvSpPr>
          <p:spPr>
            <a:xfrm>
              <a:off x="8807920" y="2438400"/>
              <a:ext cx="1148282" cy="1335360"/>
            </a:xfrm>
            <a:custGeom>
              <a:avLst/>
              <a:gdLst>
                <a:gd name="connsiteX0" fmla="*/ 0 w 1148282"/>
                <a:gd name="connsiteY0" fmla="*/ 0 h 1335360"/>
                <a:gd name="connsiteX1" fmla="*/ 1148282 w 1148282"/>
                <a:gd name="connsiteY1" fmla="*/ 0 h 1335360"/>
                <a:gd name="connsiteX2" fmla="*/ 1148282 w 1148282"/>
                <a:gd name="connsiteY2" fmla="*/ 1335360 h 1335360"/>
                <a:gd name="connsiteX3" fmla="*/ 0 w 1148282"/>
                <a:gd name="connsiteY3" fmla="*/ 1335360 h 1335360"/>
                <a:gd name="connsiteX4" fmla="*/ 0 w 1148282"/>
                <a:gd name="connsiteY4" fmla="*/ 0 h 133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282" h="1335360">
                  <a:moveTo>
                    <a:pt x="0" y="0"/>
                  </a:moveTo>
                  <a:lnTo>
                    <a:pt x="1148282" y="0"/>
                  </a:lnTo>
                  <a:lnTo>
                    <a:pt x="1148282" y="1335360"/>
                  </a:lnTo>
                  <a:lnTo>
                    <a:pt x="0" y="1335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endParaRPr lang="en-US" sz="1400" kern="1200" dirty="0"/>
            </a:p>
          </p:txBody>
        </p:sp>
      </p:grpSp>
      <p:sp>
        <p:nvSpPr>
          <p:cNvPr id="22" name="Freeform: Shape 10">
            <a:extLst>
              <a:ext uri="{FF2B5EF4-FFF2-40B4-BE49-F238E27FC236}">
                <a16:creationId xmlns:a16="http://schemas.microsoft.com/office/drawing/2014/main" id="{451E7327-B143-430D-8514-70A2D9C60430}"/>
              </a:ext>
            </a:extLst>
          </p:cNvPr>
          <p:cNvSpPr/>
          <p:nvPr/>
        </p:nvSpPr>
        <p:spPr>
          <a:xfrm>
            <a:off x="3251106" y="4169482"/>
            <a:ext cx="1369684" cy="1731143"/>
          </a:xfrm>
          <a:custGeom>
            <a:avLst/>
            <a:gdLst>
              <a:gd name="connsiteX0" fmla="*/ 0 w 1148282"/>
              <a:gd name="connsiteY0" fmla="*/ 0 h 1335360"/>
              <a:gd name="connsiteX1" fmla="*/ 1148282 w 1148282"/>
              <a:gd name="connsiteY1" fmla="*/ 0 h 1335360"/>
              <a:gd name="connsiteX2" fmla="*/ 1148282 w 1148282"/>
              <a:gd name="connsiteY2" fmla="*/ 1335360 h 1335360"/>
              <a:gd name="connsiteX3" fmla="*/ 0 w 1148282"/>
              <a:gd name="connsiteY3" fmla="*/ 1335360 h 1335360"/>
              <a:gd name="connsiteX4" fmla="*/ 0 w 1148282"/>
              <a:gd name="connsiteY4" fmla="*/ 0 h 133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282" h="1335360">
                <a:moveTo>
                  <a:pt x="0" y="0"/>
                </a:moveTo>
                <a:lnTo>
                  <a:pt x="1148282" y="0"/>
                </a:lnTo>
                <a:lnTo>
                  <a:pt x="1148282" y="1335360"/>
                </a:lnTo>
                <a:lnTo>
                  <a:pt x="0" y="13353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66725" rtl="0">
              <a:lnSpc>
                <a:spcPct val="90000"/>
              </a:lnSpc>
              <a:spcBef>
                <a:spcPct val="0"/>
              </a:spcBef>
              <a:spcAft>
                <a:spcPct val="35000"/>
              </a:spcAft>
              <a:buNone/>
            </a:pPr>
            <a:r>
              <a:rPr lang="en-US" sz="1050" b="1" kern="1200" dirty="0">
                <a:ea typeface="Times New Roman" panose="02020603050405020304" pitchFamily="18" charset="0"/>
              </a:rPr>
              <a:t>March – May 2018</a:t>
            </a:r>
          </a:p>
          <a:p>
            <a:pPr marL="0" lvl="0" indent="0" algn="ctr" defTabSz="466725" rtl="0">
              <a:lnSpc>
                <a:spcPct val="90000"/>
              </a:lnSpc>
              <a:spcBef>
                <a:spcPct val="0"/>
              </a:spcBef>
              <a:spcAft>
                <a:spcPct val="35000"/>
              </a:spcAft>
              <a:buNone/>
            </a:pPr>
            <a:r>
              <a:rPr lang="en-US" sz="1050" kern="1200" dirty="0">
                <a:ea typeface="Times New Roman" panose="02020603050405020304" pitchFamily="18" charset="0"/>
              </a:rPr>
              <a:t>Some countries negotiated a compromise with the U.S. in the form of quotas and are now exempt. They include:  </a:t>
            </a:r>
            <a:r>
              <a:rPr lang="en-US" sz="1050" dirty="0">
                <a:ea typeface="Times New Roman" panose="02020603050405020304" pitchFamily="18" charset="0"/>
              </a:rPr>
              <a:t>Brazil, South Korea, Australia</a:t>
            </a:r>
            <a:endParaRPr lang="en-US" sz="1050" kern="1200" dirty="0"/>
          </a:p>
        </p:txBody>
      </p:sp>
    </p:spTree>
    <p:extLst>
      <p:ext uri="{BB962C8B-B14F-4D97-AF65-F5344CB8AC3E}">
        <p14:creationId xmlns:p14="http://schemas.microsoft.com/office/powerpoint/2010/main" val="413997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BBED-1221-4385-A7B3-B912F9425829}"/>
              </a:ext>
            </a:extLst>
          </p:cNvPr>
          <p:cNvSpPr>
            <a:spLocks noGrp="1"/>
          </p:cNvSpPr>
          <p:nvPr>
            <p:ph type="ctrTitle"/>
          </p:nvPr>
        </p:nvSpPr>
        <p:spPr>
          <a:xfrm>
            <a:off x="609600" y="1676401"/>
            <a:ext cx="10972800" cy="1470025"/>
          </a:xfrm>
        </p:spPr>
        <p:txBody>
          <a:bodyPr/>
          <a:lstStyle/>
          <a:p>
            <a:r>
              <a:rPr lang="en-US" dirty="0"/>
              <a:t>Retaliation</a:t>
            </a:r>
          </a:p>
        </p:txBody>
      </p:sp>
      <p:sp>
        <p:nvSpPr>
          <p:cNvPr id="3" name="Subtitle 2">
            <a:extLst>
              <a:ext uri="{FF2B5EF4-FFF2-40B4-BE49-F238E27FC236}">
                <a16:creationId xmlns:a16="http://schemas.microsoft.com/office/drawing/2014/main" id="{5769BAEF-3EE5-4D34-B9C2-93F99CDF73C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289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127B01-0C83-41EF-861A-E99CC480BC12}"/>
              </a:ext>
            </a:extLst>
          </p:cNvPr>
          <p:cNvSpPr>
            <a:spLocks noGrp="1"/>
          </p:cNvSpPr>
          <p:nvPr>
            <p:ph type="title"/>
          </p:nvPr>
        </p:nvSpPr>
        <p:spPr/>
        <p:txBody>
          <a:bodyPr/>
          <a:lstStyle/>
          <a:p>
            <a:r>
              <a:rPr lang="en-US" dirty="0"/>
              <a:t>Canada</a:t>
            </a:r>
          </a:p>
        </p:txBody>
      </p:sp>
      <p:sp>
        <p:nvSpPr>
          <p:cNvPr id="12" name="Text Placeholder 11">
            <a:extLst>
              <a:ext uri="{FF2B5EF4-FFF2-40B4-BE49-F238E27FC236}">
                <a16:creationId xmlns:a16="http://schemas.microsoft.com/office/drawing/2014/main" id="{E2A76005-7ABD-4F17-8FAE-6044525FA325}"/>
              </a:ext>
            </a:extLst>
          </p:cNvPr>
          <p:cNvSpPr>
            <a:spLocks noGrp="1"/>
          </p:cNvSpPr>
          <p:nvPr>
            <p:ph type="body" idx="1"/>
          </p:nvPr>
        </p:nvSpPr>
        <p:spPr>
          <a:xfrm>
            <a:off x="609599" y="1412666"/>
            <a:ext cx="5386917" cy="442328"/>
          </a:xfrm>
        </p:spPr>
        <p:txBody>
          <a:bodyPr/>
          <a:lstStyle/>
          <a:p>
            <a:r>
              <a:rPr lang="en-US" dirty="0"/>
              <a:t>Status</a:t>
            </a:r>
          </a:p>
        </p:txBody>
      </p:sp>
      <p:sp>
        <p:nvSpPr>
          <p:cNvPr id="5" name="Content Placeholder 4">
            <a:extLst>
              <a:ext uri="{FF2B5EF4-FFF2-40B4-BE49-F238E27FC236}">
                <a16:creationId xmlns:a16="http://schemas.microsoft.com/office/drawing/2014/main" id="{3A60AA05-5FB2-447C-8B99-05BA84302B94}"/>
              </a:ext>
            </a:extLst>
          </p:cNvPr>
          <p:cNvSpPr>
            <a:spLocks noGrp="1"/>
          </p:cNvSpPr>
          <p:nvPr>
            <p:ph sz="half" idx="2"/>
          </p:nvPr>
        </p:nvSpPr>
        <p:spPr>
          <a:xfrm>
            <a:off x="449178" y="2089985"/>
            <a:ext cx="5707757" cy="3951288"/>
          </a:xfrm>
        </p:spPr>
        <p:txBody>
          <a:bodyPr>
            <a:normAutofit fontScale="92500" lnSpcReduction="10000"/>
          </a:bodyPr>
          <a:lstStyle/>
          <a:p>
            <a:r>
              <a:rPr lang="en-US" sz="1900" dirty="0"/>
              <a:t>Effective July 1, 2018: Canada imposes 10% tariff against U.S. imports of boats. </a:t>
            </a:r>
          </a:p>
          <a:p>
            <a:r>
              <a:rPr lang="en-US" sz="1900" dirty="0"/>
              <a:t>Canada represents $562 million (USD) or 37% of U.S. boat exports</a:t>
            </a:r>
          </a:p>
          <a:p>
            <a:r>
              <a:rPr lang="en-US" sz="1900" dirty="0"/>
              <a:t>In 2017, more than 100,000 new and pre-owned boats were sold in Canada. Of those more than 65% came from the U.S.</a:t>
            </a:r>
          </a:p>
          <a:p>
            <a:r>
              <a:rPr lang="en-US" sz="1900" dirty="0"/>
              <a:t>The U.S. is the top market for both imports and exports in Canada with engines and boats imported from the U.S. totaling $797.2 million and exports into the U.S. totaling $192.8 million (</a:t>
            </a:r>
            <a:r>
              <a:rPr lang="en-US" sz="1900" dirty="0" err="1"/>
              <a:t>Cdn</a:t>
            </a:r>
            <a:r>
              <a:rPr lang="en-US" sz="1900" dirty="0"/>
              <a:t> $)</a:t>
            </a:r>
          </a:p>
          <a:p>
            <a:r>
              <a:rPr lang="en-US" sz="1900" dirty="0"/>
              <a:t>Comments from stakeholders due to International Trade Policy Division at the Department of Finance on June 15, 2018</a:t>
            </a:r>
          </a:p>
          <a:p>
            <a:pPr marL="0" indent="0">
              <a:buNone/>
            </a:pPr>
            <a:endParaRPr lang="en-US" dirty="0"/>
          </a:p>
          <a:p>
            <a:endParaRPr lang="en-US" dirty="0"/>
          </a:p>
        </p:txBody>
      </p:sp>
      <p:sp>
        <p:nvSpPr>
          <p:cNvPr id="13" name="Text Placeholder 12">
            <a:extLst>
              <a:ext uri="{FF2B5EF4-FFF2-40B4-BE49-F238E27FC236}">
                <a16:creationId xmlns:a16="http://schemas.microsoft.com/office/drawing/2014/main" id="{8C4B9A4F-7AA7-403E-8526-6F0079D387CE}"/>
              </a:ext>
            </a:extLst>
          </p:cNvPr>
          <p:cNvSpPr>
            <a:spLocks noGrp="1"/>
          </p:cNvSpPr>
          <p:nvPr>
            <p:ph type="body" sz="quarter" idx="3"/>
          </p:nvPr>
        </p:nvSpPr>
        <p:spPr>
          <a:xfrm>
            <a:off x="6353786" y="1348498"/>
            <a:ext cx="5389033" cy="506496"/>
          </a:xfrm>
        </p:spPr>
        <p:txBody>
          <a:bodyPr/>
          <a:lstStyle/>
          <a:p>
            <a:r>
              <a:rPr lang="en-US" dirty="0"/>
              <a:t>Impacted HTS Codes</a:t>
            </a:r>
          </a:p>
        </p:txBody>
      </p:sp>
      <p:sp>
        <p:nvSpPr>
          <p:cNvPr id="6" name="Content Placeholder 5">
            <a:extLst>
              <a:ext uri="{FF2B5EF4-FFF2-40B4-BE49-F238E27FC236}">
                <a16:creationId xmlns:a16="http://schemas.microsoft.com/office/drawing/2014/main" id="{0D95321F-BF1E-4298-8101-9FB7289D7A3D}"/>
              </a:ext>
            </a:extLst>
          </p:cNvPr>
          <p:cNvSpPr>
            <a:spLocks noGrp="1"/>
          </p:cNvSpPr>
          <p:nvPr>
            <p:ph sz="quarter" idx="4"/>
          </p:nvPr>
        </p:nvSpPr>
        <p:spPr>
          <a:xfrm>
            <a:off x="6353787" y="2054372"/>
            <a:ext cx="5389033" cy="3951288"/>
          </a:xfrm>
        </p:spPr>
        <p:txBody>
          <a:bodyPr>
            <a:normAutofit/>
          </a:bodyPr>
          <a:lstStyle/>
          <a:p>
            <a:r>
              <a:rPr lang="en-US" sz="1800" b="1" dirty="0"/>
              <a:t>8903.10 </a:t>
            </a:r>
            <a:r>
              <a:rPr lang="en-US" sz="1800" dirty="0"/>
              <a:t>- Inflatable Boats</a:t>
            </a:r>
          </a:p>
          <a:p>
            <a:r>
              <a:rPr lang="en-US" sz="1800" b="1" dirty="0"/>
              <a:t>8903.91</a:t>
            </a:r>
            <a:r>
              <a:rPr lang="en-US" sz="1800" dirty="0"/>
              <a:t> - Sailboats, with or without auxiliary motor</a:t>
            </a:r>
          </a:p>
          <a:p>
            <a:r>
              <a:rPr lang="en-US" sz="1800" b="1" dirty="0"/>
              <a:t>8903.92</a:t>
            </a:r>
            <a:r>
              <a:rPr lang="en-US" sz="1800" dirty="0"/>
              <a:t> - Motorboats, other than outboard motorboats</a:t>
            </a:r>
          </a:p>
          <a:p>
            <a:r>
              <a:rPr lang="en-US" sz="1800" b="1" dirty="0"/>
              <a:t>8903.99.90</a:t>
            </a:r>
            <a:r>
              <a:rPr lang="en-US" sz="1800" dirty="0"/>
              <a:t> - Outboard motorboats, other vessels for pleasure or sports, </a:t>
            </a:r>
            <a:r>
              <a:rPr lang="en-US" sz="1800" dirty="0" err="1"/>
              <a:t>nes</a:t>
            </a:r>
            <a:endParaRPr lang="en-US" sz="1800" dirty="0"/>
          </a:p>
        </p:txBody>
      </p:sp>
      <p:sp>
        <p:nvSpPr>
          <p:cNvPr id="7" name="Rectangle 6">
            <a:extLst>
              <a:ext uri="{FF2B5EF4-FFF2-40B4-BE49-F238E27FC236}">
                <a16:creationId xmlns:a16="http://schemas.microsoft.com/office/drawing/2014/main" id="{3702D61B-73F7-49E7-8EDA-D6BDE0AF8144}"/>
              </a:ext>
            </a:extLst>
          </p:cNvPr>
          <p:cNvSpPr/>
          <p:nvPr/>
        </p:nvSpPr>
        <p:spPr>
          <a:xfrm>
            <a:off x="2475962" y="911372"/>
            <a:ext cx="648775" cy="383247"/>
          </a:xfrm>
          <a:prstGeom prst="rect">
            <a:avLst/>
          </a:prstGeom>
          <a: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8000" r="-8000"/>
            </a:stretch>
          </a:blipFill>
          <a:ln w="12700" cap="flat" cmpd="sng" algn="ctr">
            <a:solidFill>
              <a:srgbClr val="4472C4">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Tree>
    <p:extLst>
      <p:ext uri="{BB962C8B-B14F-4D97-AF65-F5344CB8AC3E}">
        <p14:creationId xmlns:p14="http://schemas.microsoft.com/office/powerpoint/2010/main" val="285929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a:t>
            </a:r>
          </a:p>
        </p:txBody>
      </p:sp>
      <p:sp>
        <p:nvSpPr>
          <p:cNvPr id="3" name="Content Placeholder 2"/>
          <p:cNvSpPr>
            <a:spLocks noGrp="1"/>
          </p:cNvSpPr>
          <p:nvPr>
            <p:ph idx="1"/>
          </p:nvPr>
        </p:nvSpPr>
        <p:spPr/>
        <p:txBody>
          <a:bodyPr>
            <a:normAutofit lnSpcReduction="10000"/>
          </a:bodyPr>
          <a:lstStyle/>
          <a:p>
            <a:pPr marL="0" indent="0">
              <a:buNone/>
            </a:pPr>
            <a:r>
              <a:rPr lang="en-CA" sz="2000" dirty="0"/>
              <a:t>Outlined below are the industry’s specific requests of the Government of Canada:</a:t>
            </a:r>
          </a:p>
          <a:p>
            <a:pPr marL="0" indent="0">
              <a:buNone/>
            </a:pPr>
            <a:endParaRPr lang="en-US" sz="2000" dirty="0"/>
          </a:p>
          <a:p>
            <a:pPr lvl="0"/>
            <a:r>
              <a:rPr lang="en-CA" sz="2000" dirty="0"/>
              <a:t>Remove </a:t>
            </a:r>
            <a:r>
              <a:rPr lang="en-US" sz="2000" dirty="0"/>
              <a:t>8901.10, 8903.91, 8903.92, 8903.99.90 </a:t>
            </a:r>
            <a:r>
              <a:rPr lang="en-CA" sz="2000" dirty="0"/>
              <a:t>from the proposed scope of countermeasures to align with other recreational products; </a:t>
            </a:r>
            <a:endParaRPr lang="en-US" sz="2000" dirty="0"/>
          </a:p>
          <a:p>
            <a:endParaRPr lang="en-US" sz="2000" dirty="0"/>
          </a:p>
          <a:p>
            <a:pPr lvl="0"/>
            <a:r>
              <a:rPr lang="en-CA" sz="2000" dirty="0"/>
              <a:t>Countless boats will have already been purchased or ordered but will cross the border after the July 1 deadline. Should these tariffs be imposed, the Canadian dealer will be responsible for the tariff and unable to pass through the cost. We ask that should the four tariffs remain, a grace period of six months be implemented to allow Canadian dealers to adapt to the new pricing scheme; and, </a:t>
            </a:r>
            <a:endParaRPr lang="en-US" sz="2000" dirty="0"/>
          </a:p>
          <a:p>
            <a:endParaRPr lang="en-US" sz="2000" dirty="0"/>
          </a:p>
          <a:p>
            <a:pPr lvl="0"/>
            <a:r>
              <a:rPr lang="en-CA" sz="2000" dirty="0"/>
              <a:t>Should the tariffs proceed, and subsequently be removed in a few months, we request the tariff be paid back so as to not unfairly burden the Canadian importer/dealer who will not have been able to pass the cost through.</a:t>
            </a:r>
            <a:endParaRPr lang="en-US" sz="2000" dirty="0"/>
          </a:p>
          <a:p>
            <a:endParaRPr lang="en-US" dirty="0"/>
          </a:p>
        </p:txBody>
      </p:sp>
      <p:sp>
        <p:nvSpPr>
          <p:cNvPr id="4" name="Rectangle 3">
            <a:extLst>
              <a:ext uri="{FF2B5EF4-FFF2-40B4-BE49-F238E27FC236}">
                <a16:creationId xmlns:a16="http://schemas.microsoft.com/office/drawing/2014/main" id="{3702D61B-73F7-49E7-8EDA-D6BDE0AF8144}"/>
              </a:ext>
            </a:extLst>
          </p:cNvPr>
          <p:cNvSpPr/>
          <p:nvPr/>
        </p:nvSpPr>
        <p:spPr>
          <a:xfrm>
            <a:off x="2475962" y="911372"/>
            <a:ext cx="648775" cy="383247"/>
          </a:xfrm>
          <a:prstGeom prst="rect">
            <a:avLst/>
          </a:prstGeom>
          <a: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8000" r="-8000"/>
            </a:stretch>
          </a:blipFill>
          <a:ln w="12700" cap="flat" cmpd="sng" algn="ctr">
            <a:solidFill>
              <a:srgbClr val="4472C4">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Tree>
    <p:extLst>
      <p:ext uri="{BB962C8B-B14F-4D97-AF65-F5344CB8AC3E}">
        <p14:creationId xmlns:p14="http://schemas.microsoft.com/office/powerpoint/2010/main" val="177391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F9EC-4D78-4635-8626-20159ABAA4F5}"/>
              </a:ext>
            </a:extLst>
          </p:cNvPr>
          <p:cNvSpPr>
            <a:spLocks noGrp="1"/>
          </p:cNvSpPr>
          <p:nvPr>
            <p:ph type="title"/>
          </p:nvPr>
        </p:nvSpPr>
        <p:spPr/>
        <p:txBody>
          <a:bodyPr/>
          <a:lstStyle/>
          <a:p>
            <a:r>
              <a:rPr lang="en-US" dirty="0"/>
              <a:t>European Union</a:t>
            </a:r>
          </a:p>
        </p:txBody>
      </p:sp>
      <p:sp>
        <p:nvSpPr>
          <p:cNvPr id="8" name="Text Placeholder 7">
            <a:extLst>
              <a:ext uri="{FF2B5EF4-FFF2-40B4-BE49-F238E27FC236}">
                <a16:creationId xmlns:a16="http://schemas.microsoft.com/office/drawing/2014/main" id="{3C01DAE1-A70A-40A6-8CAF-F6C2587365C8}"/>
              </a:ext>
            </a:extLst>
          </p:cNvPr>
          <p:cNvSpPr>
            <a:spLocks noGrp="1"/>
          </p:cNvSpPr>
          <p:nvPr>
            <p:ph type="body" idx="1"/>
          </p:nvPr>
        </p:nvSpPr>
        <p:spPr/>
        <p:txBody>
          <a:bodyPr/>
          <a:lstStyle/>
          <a:p>
            <a:r>
              <a:rPr lang="en-US" dirty="0"/>
              <a:t>Status	</a:t>
            </a:r>
          </a:p>
        </p:txBody>
      </p:sp>
      <p:sp>
        <p:nvSpPr>
          <p:cNvPr id="9" name="Content Placeholder 8">
            <a:extLst>
              <a:ext uri="{FF2B5EF4-FFF2-40B4-BE49-F238E27FC236}">
                <a16:creationId xmlns:a16="http://schemas.microsoft.com/office/drawing/2014/main" id="{78C9C87A-AE09-4670-A6E5-8B1EF8E68DC7}"/>
              </a:ext>
            </a:extLst>
          </p:cNvPr>
          <p:cNvSpPr>
            <a:spLocks noGrp="1"/>
          </p:cNvSpPr>
          <p:nvPr>
            <p:ph sz="half" idx="2"/>
          </p:nvPr>
        </p:nvSpPr>
        <p:spPr/>
        <p:txBody>
          <a:bodyPr>
            <a:normAutofit/>
          </a:bodyPr>
          <a:lstStyle/>
          <a:p>
            <a:pPr lvl="0">
              <a:buClr>
                <a:srgbClr val="074284"/>
              </a:buClr>
            </a:pPr>
            <a:r>
              <a:rPr lang="en-US" dirty="0">
                <a:solidFill>
                  <a:srgbClr val="293239"/>
                </a:solidFill>
              </a:rPr>
              <a:t>Effective as early as June 20, 2018: EU imposes 25% tariff against U.S. imports of boats </a:t>
            </a:r>
          </a:p>
          <a:p>
            <a:pPr lvl="0">
              <a:buClr>
                <a:srgbClr val="074284"/>
              </a:buClr>
            </a:pPr>
            <a:r>
              <a:rPr lang="en-US" dirty="0">
                <a:solidFill>
                  <a:srgbClr val="293239"/>
                </a:solidFill>
              </a:rPr>
              <a:t>European Union represents $338.5 or 22% of U.S. boat exports</a:t>
            </a:r>
          </a:p>
          <a:p>
            <a:pPr lvl="0">
              <a:buClr>
                <a:srgbClr val="074284"/>
              </a:buClr>
            </a:pPr>
            <a:r>
              <a:rPr lang="en-US" dirty="0">
                <a:solidFill>
                  <a:srgbClr val="293239"/>
                </a:solidFill>
              </a:rPr>
              <a:t>EU Countries will vote on Thursday June 11, 2018 to endorse the European Commissions proposal for retaliatory tariffs</a:t>
            </a:r>
          </a:p>
          <a:p>
            <a:pPr lvl="0">
              <a:buClr>
                <a:srgbClr val="074284"/>
              </a:buClr>
            </a:pPr>
            <a:r>
              <a:rPr lang="en-US" dirty="0">
                <a:solidFill>
                  <a:srgbClr val="293239"/>
                </a:solidFill>
              </a:rPr>
              <a:t>Following this formal step, the Commission will be allowed to move forward with implementation of the tariff across the EU</a:t>
            </a:r>
            <a:endParaRPr lang="en-US" dirty="0"/>
          </a:p>
        </p:txBody>
      </p:sp>
      <p:sp>
        <p:nvSpPr>
          <p:cNvPr id="10" name="Text Placeholder 9">
            <a:extLst>
              <a:ext uri="{FF2B5EF4-FFF2-40B4-BE49-F238E27FC236}">
                <a16:creationId xmlns:a16="http://schemas.microsoft.com/office/drawing/2014/main" id="{DA7DE1B0-0509-4EEA-AED5-6E7E305012E5}"/>
              </a:ext>
            </a:extLst>
          </p:cNvPr>
          <p:cNvSpPr>
            <a:spLocks noGrp="1"/>
          </p:cNvSpPr>
          <p:nvPr>
            <p:ph type="body" sz="quarter" idx="3"/>
          </p:nvPr>
        </p:nvSpPr>
        <p:spPr>
          <a:xfrm>
            <a:off x="6096000" y="665393"/>
            <a:ext cx="5389033" cy="639762"/>
          </a:xfrm>
        </p:spPr>
        <p:txBody>
          <a:bodyPr/>
          <a:lstStyle/>
          <a:p>
            <a:r>
              <a:rPr lang="en-US" dirty="0"/>
              <a:t>Impacted HTS Codes</a:t>
            </a:r>
          </a:p>
        </p:txBody>
      </p:sp>
      <p:sp>
        <p:nvSpPr>
          <p:cNvPr id="11" name="Content Placeholder 10">
            <a:extLst>
              <a:ext uri="{FF2B5EF4-FFF2-40B4-BE49-F238E27FC236}">
                <a16:creationId xmlns:a16="http://schemas.microsoft.com/office/drawing/2014/main" id="{6E49828C-C22B-428E-A293-D1AB18BB3545}"/>
              </a:ext>
            </a:extLst>
          </p:cNvPr>
          <p:cNvSpPr>
            <a:spLocks noGrp="1"/>
          </p:cNvSpPr>
          <p:nvPr>
            <p:ph sz="quarter" idx="4"/>
          </p:nvPr>
        </p:nvSpPr>
        <p:spPr>
          <a:xfrm>
            <a:off x="6193368" y="1372283"/>
            <a:ext cx="5389033" cy="4753880"/>
          </a:xfrm>
        </p:spPr>
        <p:txBody>
          <a:bodyPr>
            <a:normAutofit fontScale="70000" lnSpcReduction="20000"/>
          </a:bodyPr>
          <a:lstStyle/>
          <a:p>
            <a:r>
              <a:rPr lang="en-US" b="1" dirty="0"/>
              <a:t>89039110</a:t>
            </a:r>
            <a:r>
              <a:rPr lang="en-US" dirty="0"/>
              <a:t> - Sea-going sailboats and yachts, with or without auxiliary motor, for pleasure or sports</a:t>
            </a:r>
          </a:p>
          <a:p>
            <a:r>
              <a:rPr lang="en-US" b="1" dirty="0"/>
              <a:t>89039190</a:t>
            </a:r>
            <a:r>
              <a:rPr lang="en-US" dirty="0"/>
              <a:t> - Sailboats and yachts, with or without auxiliary motor, for pleasure or sports (excl. seagoing vessels)</a:t>
            </a:r>
          </a:p>
          <a:p>
            <a:r>
              <a:rPr lang="en-US" b="1" dirty="0"/>
              <a:t>89039210</a:t>
            </a:r>
            <a:r>
              <a:rPr lang="en-US" dirty="0"/>
              <a:t> - Sea-going motor boats and motor yachts, for pleasure or sports (other than outboard motor boats)</a:t>
            </a:r>
          </a:p>
          <a:p>
            <a:r>
              <a:rPr lang="en-US" b="1" dirty="0"/>
              <a:t>89039291</a:t>
            </a:r>
            <a:r>
              <a:rPr lang="en-US" dirty="0"/>
              <a:t> - Motor boats for pleasure or sports, of a length &lt;= 7,5 m (other than outboard motor boats) </a:t>
            </a:r>
          </a:p>
          <a:p>
            <a:r>
              <a:rPr lang="en-US" b="1" dirty="0"/>
              <a:t>89039299</a:t>
            </a:r>
            <a:r>
              <a:rPr lang="en-US" dirty="0"/>
              <a:t> - Motor boats for pleasure or sports, of a length &gt; 7,5 m (other than outboard motor boats and excl. seagoing motor boats)</a:t>
            </a:r>
          </a:p>
          <a:p>
            <a:r>
              <a:rPr lang="en-US" b="1" dirty="0"/>
              <a:t>89039910</a:t>
            </a:r>
            <a:r>
              <a:rPr lang="en-US" dirty="0"/>
              <a:t> - Vessels for pleasure or sports, rowing boats and canoes, of a weight &lt;= 100 kg each (excl. motor boats powered other than by outboard motors, sailboats with or without auxiliary motor and inflatable boats)</a:t>
            </a:r>
          </a:p>
          <a:p>
            <a:r>
              <a:rPr lang="en-US" b="1" dirty="0"/>
              <a:t>89039991</a:t>
            </a:r>
            <a:r>
              <a:rPr lang="en-US" dirty="0"/>
              <a:t> - Vessels for pleasure or sports, rowing boats and canoes, of a weight &gt; 100 kg, of a length &lt;= 7,5 m (excl. motor boats powered other than by outboard motors, sailboats with or without auxiliary motor and inflatable boats)</a:t>
            </a:r>
          </a:p>
          <a:p>
            <a:r>
              <a:rPr lang="en-US" b="1" dirty="0"/>
              <a:t>89039999</a:t>
            </a:r>
            <a:r>
              <a:rPr lang="en-US" dirty="0"/>
              <a:t>  - Vessels for pleasure or sports , rowing boats and canoes, of a weight &gt; 100 kg, of a length &gt; 7,5 m (excl. motor boats and motor yachts powered other than by outboard motors, sailboats and yachts with or without auxiliary motor and inflatable boats)</a:t>
            </a:r>
          </a:p>
        </p:txBody>
      </p:sp>
      <p:pic>
        <p:nvPicPr>
          <p:cNvPr id="5" name="Picture 4">
            <a:extLst>
              <a:ext uri="{FF2B5EF4-FFF2-40B4-BE49-F238E27FC236}">
                <a16:creationId xmlns:a16="http://schemas.microsoft.com/office/drawing/2014/main" id="{E17F6C6F-ABC1-4558-8A4A-DEB2673A99AE}"/>
              </a:ext>
            </a:extLst>
          </p:cNvPr>
          <p:cNvPicPr>
            <a:picLocks noChangeAspect="1"/>
          </p:cNvPicPr>
          <p:nvPr/>
        </p:nvPicPr>
        <p:blipFill>
          <a:blip r:embed="rId2"/>
          <a:stretch>
            <a:fillRect/>
          </a:stretch>
        </p:blipFill>
        <p:spPr>
          <a:xfrm>
            <a:off x="4632172" y="846107"/>
            <a:ext cx="649224" cy="459048"/>
          </a:xfrm>
          <a:prstGeom prst="rect">
            <a:avLst/>
          </a:prstGeom>
        </p:spPr>
      </p:pic>
    </p:spTree>
    <p:extLst>
      <p:ext uri="{BB962C8B-B14F-4D97-AF65-F5344CB8AC3E}">
        <p14:creationId xmlns:p14="http://schemas.microsoft.com/office/powerpoint/2010/main" val="77864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9F3A-B2A6-4427-8205-6B2F78627A77}"/>
              </a:ext>
            </a:extLst>
          </p:cNvPr>
          <p:cNvSpPr>
            <a:spLocks noGrp="1"/>
          </p:cNvSpPr>
          <p:nvPr>
            <p:ph type="title"/>
          </p:nvPr>
        </p:nvSpPr>
        <p:spPr/>
        <p:txBody>
          <a:bodyPr/>
          <a:lstStyle/>
          <a:p>
            <a:r>
              <a:rPr lang="en-US" dirty="0"/>
              <a:t>Mexico</a:t>
            </a:r>
          </a:p>
        </p:txBody>
      </p:sp>
      <p:sp>
        <p:nvSpPr>
          <p:cNvPr id="6" name="Text Placeholder 5">
            <a:extLst>
              <a:ext uri="{FF2B5EF4-FFF2-40B4-BE49-F238E27FC236}">
                <a16:creationId xmlns:a16="http://schemas.microsoft.com/office/drawing/2014/main" id="{0EAC06E4-6325-4D83-9FCE-5B3929EB72FE}"/>
              </a:ext>
            </a:extLst>
          </p:cNvPr>
          <p:cNvSpPr>
            <a:spLocks noGrp="1"/>
          </p:cNvSpPr>
          <p:nvPr>
            <p:ph type="body" idx="1"/>
          </p:nvPr>
        </p:nvSpPr>
        <p:spPr/>
        <p:txBody>
          <a:bodyPr/>
          <a:lstStyle/>
          <a:p>
            <a:r>
              <a:rPr lang="en-US" dirty="0"/>
              <a:t>Status</a:t>
            </a:r>
          </a:p>
        </p:txBody>
      </p:sp>
      <p:sp>
        <p:nvSpPr>
          <p:cNvPr id="7" name="Content Placeholder 6">
            <a:extLst>
              <a:ext uri="{FF2B5EF4-FFF2-40B4-BE49-F238E27FC236}">
                <a16:creationId xmlns:a16="http://schemas.microsoft.com/office/drawing/2014/main" id="{7E0EFEE2-9CBC-492B-B041-63F61E5F3912}"/>
              </a:ext>
            </a:extLst>
          </p:cNvPr>
          <p:cNvSpPr>
            <a:spLocks noGrp="1"/>
          </p:cNvSpPr>
          <p:nvPr>
            <p:ph sz="half" idx="2"/>
          </p:nvPr>
        </p:nvSpPr>
        <p:spPr/>
        <p:txBody>
          <a:bodyPr/>
          <a:lstStyle/>
          <a:p>
            <a:r>
              <a:rPr lang="en-US" dirty="0"/>
              <a:t>Effective Immediately: Mexico imposes 15% tariff against U.S. imports of boats </a:t>
            </a:r>
          </a:p>
          <a:p>
            <a:r>
              <a:rPr lang="en-US" dirty="0"/>
              <a:t>Mexico represents $147.4 million or 10% of U.S. boat exports</a:t>
            </a:r>
          </a:p>
          <a:p>
            <a:pPr marL="0" indent="0">
              <a:buNone/>
            </a:pPr>
            <a:endParaRPr lang="en-US" dirty="0"/>
          </a:p>
        </p:txBody>
      </p:sp>
      <p:sp>
        <p:nvSpPr>
          <p:cNvPr id="8" name="Text Placeholder 7">
            <a:extLst>
              <a:ext uri="{FF2B5EF4-FFF2-40B4-BE49-F238E27FC236}">
                <a16:creationId xmlns:a16="http://schemas.microsoft.com/office/drawing/2014/main" id="{B349BAF9-8985-4D68-898A-5714081F489A}"/>
              </a:ext>
            </a:extLst>
          </p:cNvPr>
          <p:cNvSpPr>
            <a:spLocks noGrp="1"/>
          </p:cNvSpPr>
          <p:nvPr>
            <p:ph type="body" sz="quarter" idx="3"/>
          </p:nvPr>
        </p:nvSpPr>
        <p:spPr/>
        <p:txBody>
          <a:bodyPr/>
          <a:lstStyle/>
          <a:p>
            <a:r>
              <a:rPr lang="en-US" dirty="0"/>
              <a:t>Impacted HTS Codes</a:t>
            </a:r>
          </a:p>
        </p:txBody>
      </p:sp>
      <p:sp>
        <p:nvSpPr>
          <p:cNvPr id="9" name="Content Placeholder 8">
            <a:extLst>
              <a:ext uri="{FF2B5EF4-FFF2-40B4-BE49-F238E27FC236}">
                <a16:creationId xmlns:a16="http://schemas.microsoft.com/office/drawing/2014/main" id="{6A4C0E49-D6D9-47D1-A18F-0B7BF9C9912E}"/>
              </a:ext>
            </a:extLst>
          </p:cNvPr>
          <p:cNvSpPr>
            <a:spLocks noGrp="1"/>
          </p:cNvSpPr>
          <p:nvPr>
            <p:ph sz="quarter" idx="4"/>
          </p:nvPr>
        </p:nvSpPr>
        <p:spPr/>
        <p:txBody>
          <a:bodyPr/>
          <a:lstStyle/>
          <a:p>
            <a:r>
              <a:rPr lang="en-US" dirty="0"/>
              <a:t>8903.92.01 - Motor boats, except for outboard motor.</a:t>
            </a:r>
          </a:p>
        </p:txBody>
      </p:sp>
      <p:pic>
        <p:nvPicPr>
          <p:cNvPr id="5" name="Picture 4">
            <a:extLst>
              <a:ext uri="{FF2B5EF4-FFF2-40B4-BE49-F238E27FC236}">
                <a16:creationId xmlns:a16="http://schemas.microsoft.com/office/drawing/2014/main" id="{B119021F-6511-4D5E-B817-F6EF0855B048}"/>
              </a:ext>
            </a:extLst>
          </p:cNvPr>
          <p:cNvPicPr>
            <a:picLocks noChangeAspect="1"/>
          </p:cNvPicPr>
          <p:nvPr/>
        </p:nvPicPr>
        <p:blipFill>
          <a:blip r:embed="rId2"/>
          <a:stretch>
            <a:fillRect/>
          </a:stretch>
        </p:blipFill>
        <p:spPr>
          <a:xfrm>
            <a:off x="2353782" y="970254"/>
            <a:ext cx="649224" cy="343992"/>
          </a:xfrm>
          <a:prstGeom prst="rect">
            <a:avLst/>
          </a:prstGeom>
        </p:spPr>
      </p:pic>
    </p:spTree>
    <p:extLst>
      <p:ext uri="{BB962C8B-B14F-4D97-AF65-F5344CB8AC3E}">
        <p14:creationId xmlns:p14="http://schemas.microsoft.com/office/powerpoint/2010/main" val="288353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D26A32-FB9D-4416-B9DC-E4929A929044}"/>
              </a:ext>
            </a:extLst>
          </p:cNvPr>
          <p:cNvSpPr>
            <a:spLocks noGrp="1"/>
          </p:cNvSpPr>
          <p:nvPr>
            <p:ph type="title"/>
          </p:nvPr>
        </p:nvSpPr>
        <p:spPr/>
        <p:txBody>
          <a:bodyPr/>
          <a:lstStyle/>
          <a:p>
            <a:r>
              <a:rPr lang="en-US" dirty="0"/>
              <a:t>Retaliation: Frequently Asked Questions		</a:t>
            </a:r>
          </a:p>
        </p:txBody>
      </p:sp>
      <p:sp>
        <p:nvSpPr>
          <p:cNvPr id="8" name="Content Placeholder 7">
            <a:extLst>
              <a:ext uri="{FF2B5EF4-FFF2-40B4-BE49-F238E27FC236}">
                <a16:creationId xmlns:a16="http://schemas.microsoft.com/office/drawing/2014/main" id="{709A49B6-FF24-4595-B0D8-C3B5B70681DC}"/>
              </a:ext>
            </a:extLst>
          </p:cNvPr>
          <p:cNvSpPr>
            <a:spLocks noGrp="1"/>
          </p:cNvSpPr>
          <p:nvPr>
            <p:ph idx="1"/>
          </p:nvPr>
        </p:nvSpPr>
        <p:spPr/>
        <p:txBody>
          <a:bodyPr/>
          <a:lstStyle/>
          <a:p>
            <a:r>
              <a:rPr lang="en-US" dirty="0"/>
              <a:t>Who pays the tariff?</a:t>
            </a:r>
          </a:p>
          <a:p>
            <a:endParaRPr lang="en-US" dirty="0"/>
          </a:p>
          <a:p>
            <a:r>
              <a:rPr lang="en-US" dirty="0"/>
              <a:t>New or used boats?</a:t>
            </a:r>
          </a:p>
          <a:p>
            <a:endParaRPr lang="en-US" dirty="0"/>
          </a:p>
          <a:p>
            <a:r>
              <a:rPr lang="en-US" dirty="0"/>
              <a:t>Are engines included?</a:t>
            </a:r>
          </a:p>
          <a:p>
            <a:endParaRPr lang="en-US" dirty="0"/>
          </a:p>
          <a:p>
            <a:r>
              <a:rPr lang="en-US" dirty="0"/>
              <a:t>Boats purchased prior to July 1st?</a:t>
            </a:r>
          </a:p>
          <a:p>
            <a:endParaRPr lang="en-US" dirty="0"/>
          </a:p>
          <a:p>
            <a:r>
              <a:rPr lang="en-US" dirty="0"/>
              <a:t>Why are boats being targeted? </a:t>
            </a:r>
          </a:p>
          <a:p>
            <a:endParaRPr lang="en-US" dirty="0"/>
          </a:p>
          <a:p>
            <a:r>
              <a:rPr lang="en-US" dirty="0"/>
              <a:t>When do the tariffs end? </a:t>
            </a:r>
          </a:p>
          <a:p>
            <a:endParaRPr lang="en-US" dirty="0"/>
          </a:p>
        </p:txBody>
      </p:sp>
    </p:spTree>
    <p:extLst>
      <p:ext uri="{BB962C8B-B14F-4D97-AF65-F5344CB8AC3E}">
        <p14:creationId xmlns:p14="http://schemas.microsoft.com/office/powerpoint/2010/main" val="1782009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D283AD-EA73-4275-8581-E0A60E50C286}"/>
              </a:ext>
            </a:extLst>
          </p:cNvPr>
          <p:cNvSpPr>
            <a:spLocks noGrp="1"/>
          </p:cNvSpPr>
          <p:nvPr>
            <p:ph type="ctrTitle"/>
          </p:nvPr>
        </p:nvSpPr>
        <p:spPr/>
        <p:txBody>
          <a:bodyPr/>
          <a:lstStyle/>
          <a:p>
            <a:r>
              <a:rPr lang="en-US" dirty="0"/>
              <a:t>How you can help</a:t>
            </a:r>
          </a:p>
        </p:txBody>
      </p:sp>
      <p:sp>
        <p:nvSpPr>
          <p:cNvPr id="5" name="Subtitle 4">
            <a:extLst>
              <a:ext uri="{FF2B5EF4-FFF2-40B4-BE49-F238E27FC236}">
                <a16:creationId xmlns:a16="http://schemas.microsoft.com/office/drawing/2014/main" id="{759432E1-D773-4133-AEDD-1DED1F0897E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4666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9839-973B-4D27-8000-27D0442FB0FD}"/>
              </a:ext>
            </a:extLst>
          </p:cNvPr>
          <p:cNvSpPr>
            <a:spLocks noGrp="1"/>
          </p:cNvSpPr>
          <p:nvPr>
            <p:ph type="title"/>
          </p:nvPr>
        </p:nvSpPr>
        <p:spPr>
          <a:xfrm>
            <a:off x="512884" y="254976"/>
            <a:ext cx="10972800" cy="580975"/>
          </a:xfrm>
        </p:spPr>
        <p:txBody>
          <a:bodyPr/>
          <a:lstStyle/>
          <a:p>
            <a:r>
              <a:rPr lang="en-US" dirty="0"/>
              <a:t>NMMA Response</a:t>
            </a:r>
          </a:p>
        </p:txBody>
      </p:sp>
      <p:sp>
        <p:nvSpPr>
          <p:cNvPr id="8" name="TextBox 7">
            <a:extLst>
              <a:ext uri="{FF2B5EF4-FFF2-40B4-BE49-F238E27FC236}">
                <a16:creationId xmlns:a16="http://schemas.microsoft.com/office/drawing/2014/main" id="{39B0AB2C-B8FE-4EBD-8A98-6FE61C7BBCBC}"/>
              </a:ext>
            </a:extLst>
          </p:cNvPr>
          <p:cNvSpPr txBox="1"/>
          <p:nvPr/>
        </p:nvSpPr>
        <p:spPr>
          <a:xfrm>
            <a:off x="764930" y="1529861"/>
            <a:ext cx="10849554"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t>November 2017: NMMA testifies at ITC on aluminum sheet AD/CVD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March 2018: NMMA works with Members of Congress to question Ambassador </a:t>
            </a:r>
            <a:r>
              <a:rPr lang="en-US" sz="1400" dirty="0" err="1"/>
              <a:t>Lighthizer</a:t>
            </a:r>
            <a:r>
              <a:rPr lang="en-US" sz="1400" dirty="0"/>
              <a:t> on marine tariff impact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March 15, 2018: NMMA, ICOMIA, and EBI issue joint statement opposing 232 measures and retaliation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May 2018: 180 meetings held during American Boating Congress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May 16, 2018: NMMA testifies at hearing opposing 300 marine related tariffs as part of section 301 investigation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On June 7, 2018, NMMA President Thom Dammrich sent a letter to President Trump regrading the compounding effect of tariffs on the boating industry.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June 7</a:t>
            </a:r>
            <a:r>
              <a:rPr lang="en-US" sz="1400" baseline="30000" dirty="0"/>
              <a:t>,</a:t>
            </a:r>
            <a:r>
              <a:rPr lang="en-US" sz="1400" dirty="0"/>
              <a:t> 2018: NMMA supports Senator Corker legislation to roll back tariff actions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June 11, 2018: 5 Members of Congress send letter to Department of Commerce and ITC on marine industry impact</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80430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F1710-74E3-4594-B7F9-4A24255F536D}"/>
              </a:ext>
            </a:extLst>
          </p:cNvPr>
          <p:cNvSpPr>
            <a:spLocks noGrp="1"/>
          </p:cNvSpPr>
          <p:nvPr>
            <p:ph type="title"/>
          </p:nvPr>
        </p:nvSpPr>
        <p:spPr>
          <a:xfrm>
            <a:off x="609600" y="229283"/>
            <a:ext cx="10972800" cy="685117"/>
          </a:xfrm>
        </p:spPr>
        <p:txBody>
          <a:bodyPr/>
          <a:lstStyle/>
          <a:p>
            <a:r>
              <a:rPr lang="en-US" dirty="0"/>
              <a:t>NMMA Letter to Prime Minister </a:t>
            </a:r>
            <a:r>
              <a:rPr lang="en-US" dirty="0" err="1"/>
              <a:t>TrUdeau</a:t>
            </a:r>
            <a:endParaRPr lang="en-US" dirty="0"/>
          </a:p>
        </p:txBody>
      </p:sp>
      <p:sp>
        <p:nvSpPr>
          <p:cNvPr id="3" name="Content Placeholder 2">
            <a:extLst>
              <a:ext uri="{FF2B5EF4-FFF2-40B4-BE49-F238E27FC236}">
                <a16:creationId xmlns:a16="http://schemas.microsoft.com/office/drawing/2014/main" id="{5B50CB21-DCE6-4340-A625-812407DC8C5A}"/>
              </a:ext>
            </a:extLst>
          </p:cNvPr>
          <p:cNvSpPr>
            <a:spLocks noGrp="1"/>
          </p:cNvSpPr>
          <p:nvPr>
            <p:ph sz="half" idx="1"/>
          </p:nvPr>
        </p:nvSpPr>
        <p:spPr>
          <a:xfrm>
            <a:off x="668741" y="1050879"/>
            <a:ext cx="4714420" cy="4538760"/>
          </a:xfrm>
        </p:spPr>
        <p:txBody>
          <a:bodyPr>
            <a:normAutofit fontScale="92500" lnSpcReduction="20000"/>
          </a:bodyPr>
          <a:lstStyle/>
          <a:p>
            <a:r>
              <a:rPr lang="en-US" sz="1500" dirty="0"/>
              <a:t>Today, NMMA Canada President, Sara Anghel and all regional marine trades associations co-signed a letter to the Prime Minister and dozens of Members of Parliament outlining our concern with the proposed retaliatory tariffs. Our efforts will also extend into some provincial governments who have reached out to ask us what the impact will be. </a:t>
            </a:r>
          </a:p>
          <a:p>
            <a:r>
              <a:rPr lang="en-US" sz="1500" dirty="0"/>
              <a:t>Grassroots efforts are already underway as dealers and manufacturers have sent letters to the Members of Parliament.</a:t>
            </a:r>
          </a:p>
          <a:p>
            <a:r>
              <a:rPr lang="en-US" sz="1500" dirty="0"/>
              <a:t>Meeting request has gone out to discuss the issue with the Minister of Trade.</a:t>
            </a:r>
          </a:p>
          <a:p>
            <a:endParaRPr lang="en-CA" sz="1500" dirty="0"/>
          </a:p>
          <a:p>
            <a:r>
              <a:rPr lang="en-CA" sz="1500" dirty="0"/>
              <a:t>We stated “The recreational boating industry understands the complicated situation the Government of Canada finds itself in. However, we must emphasize that the proposed Canadian countermeasures will have severe negative and long-term impact to the jobs, taxes and tourism that recreational boating represents – and generates – across Canada. We urge the government to find a swift solution to the trade situation with the U.S. and consider the critical impact on the marine industry from these actions. </a:t>
            </a:r>
            <a:r>
              <a:rPr lang="en-US" sz="1500" dirty="0"/>
              <a:t>This tariff will cause irreparable and disastrous damage to the industry, from which it would likely never recover.”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83161" y="914400"/>
            <a:ext cx="3282242" cy="452596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403" y="914400"/>
            <a:ext cx="3299307" cy="4372574"/>
          </a:xfrm>
          <a:prstGeom prst="rect">
            <a:avLst/>
          </a:prstGeom>
        </p:spPr>
      </p:pic>
    </p:spTree>
    <p:extLst>
      <p:ext uri="{BB962C8B-B14F-4D97-AF65-F5344CB8AC3E}">
        <p14:creationId xmlns:p14="http://schemas.microsoft.com/office/powerpoint/2010/main" val="59692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9709" y="335902"/>
            <a:ext cx="10363200" cy="830016"/>
          </a:xfrm>
        </p:spPr>
        <p:txBody>
          <a:bodyPr/>
          <a:lstStyle/>
          <a:p>
            <a:r>
              <a:rPr lang="en-US" dirty="0"/>
              <a:t>Webinar Presenters</a:t>
            </a:r>
          </a:p>
        </p:txBody>
      </p:sp>
      <p:pic>
        <p:nvPicPr>
          <p:cNvPr id="4" name="Content Placeholder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2851057" y="1536062"/>
            <a:ext cx="1860550" cy="2795587"/>
          </a:xfrm>
          <a:prstGeom prst="rect">
            <a:avLst/>
          </a:prstGeom>
        </p:spPr>
      </p:pic>
      <p:sp>
        <p:nvSpPr>
          <p:cNvPr id="11" name="TextBox 10">
            <a:extLst>
              <a:ext uri="{FF2B5EF4-FFF2-40B4-BE49-F238E27FC236}">
                <a16:creationId xmlns:a16="http://schemas.microsoft.com/office/drawing/2014/main" id="{596754AB-986D-4B3F-9D46-76C1E7C4204D}"/>
              </a:ext>
            </a:extLst>
          </p:cNvPr>
          <p:cNvSpPr txBox="1"/>
          <p:nvPr/>
        </p:nvSpPr>
        <p:spPr>
          <a:xfrm>
            <a:off x="2851057" y="4476481"/>
            <a:ext cx="2906485" cy="1138773"/>
          </a:xfrm>
          <a:prstGeom prst="rect">
            <a:avLst/>
          </a:prstGeom>
          <a:noFill/>
        </p:spPr>
        <p:txBody>
          <a:bodyPr wrap="square" rtlCol="0">
            <a:spAutoFit/>
          </a:bodyPr>
          <a:lstStyle/>
          <a:p>
            <a:r>
              <a:rPr lang="en-US" dirty="0"/>
              <a:t>T. Nicole </a:t>
            </a:r>
            <a:r>
              <a:rPr lang="en-US" dirty="0" err="1"/>
              <a:t>Vasilaros</a:t>
            </a:r>
            <a:r>
              <a:rPr lang="en-US" dirty="0"/>
              <a:t>, Esq.</a:t>
            </a:r>
          </a:p>
          <a:p>
            <a:endParaRPr lang="en-US" dirty="0"/>
          </a:p>
          <a:p>
            <a:r>
              <a:rPr lang="en-US" sz="1600" dirty="0"/>
              <a:t>Senior Vice President, Government and Legal Affairs </a:t>
            </a:r>
          </a:p>
        </p:txBody>
      </p:sp>
      <p:sp>
        <p:nvSpPr>
          <p:cNvPr id="12" name="TextBox 11">
            <a:extLst>
              <a:ext uri="{FF2B5EF4-FFF2-40B4-BE49-F238E27FC236}">
                <a16:creationId xmlns:a16="http://schemas.microsoft.com/office/drawing/2014/main" id="{8524643B-9C7D-444E-9D94-B24D9856F937}"/>
              </a:ext>
            </a:extLst>
          </p:cNvPr>
          <p:cNvSpPr txBox="1"/>
          <p:nvPr/>
        </p:nvSpPr>
        <p:spPr>
          <a:xfrm>
            <a:off x="7068353" y="4476481"/>
            <a:ext cx="2469038" cy="1138773"/>
          </a:xfrm>
          <a:prstGeom prst="rect">
            <a:avLst/>
          </a:prstGeom>
          <a:noFill/>
        </p:spPr>
        <p:txBody>
          <a:bodyPr wrap="square" rtlCol="0">
            <a:spAutoFit/>
          </a:bodyPr>
          <a:lstStyle/>
          <a:p>
            <a:r>
              <a:rPr lang="en-US" dirty="0"/>
              <a:t>Sara </a:t>
            </a:r>
            <a:r>
              <a:rPr lang="en-US" dirty="0" err="1"/>
              <a:t>Anghel</a:t>
            </a:r>
            <a:endParaRPr lang="en-US" dirty="0"/>
          </a:p>
          <a:p>
            <a:endParaRPr lang="en-US" dirty="0"/>
          </a:p>
          <a:p>
            <a:r>
              <a:rPr lang="en-US" sz="1600" dirty="0"/>
              <a:t>President</a:t>
            </a:r>
          </a:p>
          <a:p>
            <a:r>
              <a:rPr lang="en-US" sz="1600" dirty="0"/>
              <a:t>NMMA Canada</a:t>
            </a:r>
          </a:p>
        </p:txBody>
      </p:sp>
      <p:pic>
        <p:nvPicPr>
          <p:cNvPr id="6" name="Picture 5">
            <a:extLst>
              <a:ext uri="{FF2B5EF4-FFF2-40B4-BE49-F238E27FC236}">
                <a16:creationId xmlns:a16="http://schemas.microsoft.com/office/drawing/2014/main" id="{FBF346C7-D32F-4C3C-B2D6-E7A499D64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8353" y="1536062"/>
            <a:ext cx="1865589" cy="2795587"/>
          </a:xfrm>
          <a:prstGeom prst="rect">
            <a:avLst/>
          </a:prstGeom>
        </p:spPr>
      </p:pic>
    </p:spTree>
    <p:extLst>
      <p:ext uri="{BB962C8B-B14F-4D97-AF65-F5344CB8AC3E}">
        <p14:creationId xmlns:p14="http://schemas.microsoft.com/office/powerpoint/2010/main" val="230642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35ABD-27C4-4F6B-8498-24D65A8B2F91}"/>
              </a:ext>
            </a:extLst>
          </p:cNvPr>
          <p:cNvSpPr>
            <a:spLocks noGrp="1"/>
          </p:cNvSpPr>
          <p:nvPr>
            <p:ph type="title"/>
          </p:nvPr>
        </p:nvSpPr>
        <p:spPr/>
        <p:txBody>
          <a:bodyPr/>
          <a:lstStyle/>
          <a:p>
            <a:r>
              <a:rPr lang="en-US" dirty="0"/>
              <a:t>Join the fight! </a:t>
            </a:r>
          </a:p>
        </p:txBody>
      </p:sp>
      <p:sp>
        <p:nvSpPr>
          <p:cNvPr id="4" name="Content Placeholder 3">
            <a:extLst>
              <a:ext uri="{FF2B5EF4-FFF2-40B4-BE49-F238E27FC236}">
                <a16:creationId xmlns:a16="http://schemas.microsoft.com/office/drawing/2014/main" id="{43836B4F-3953-4922-B388-DD4F6FB398A4}"/>
              </a:ext>
            </a:extLst>
          </p:cNvPr>
          <p:cNvSpPr>
            <a:spLocks noGrp="1"/>
          </p:cNvSpPr>
          <p:nvPr>
            <p:ph sz="half" idx="1"/>
          </p:nvPr>
        </p:nvSpPr>
        <p:spPr>
          <a:xfrm>
            <a:off x="609600" y="1600201"/>
            <a:ext cx="5030178" cy="4525963"/>
          </a:xfrm>
        </p:spPr>
        <p:txBody>
          <a:bodyPr/>
          <a:lstStyle/>
          <a:p>
            <a:pPr marL="0" indent="0">
              <a:buNone/>
            </a:pPr>
            <a:r>
              <a:rPr lang="en-US" sz="2000" dirty="0"/>
              <a:t>Sign the Boating United Petition to President Trump, his Administration, and Congress and tell them to make a deal that immediately withdraws these tariffs. </a:t>
            </a:r>
          </a:p>
          <a:p>
            <a:pPr marL="0" indent="0">
              <a:buNone/>
            </a:pPr>
            <a:endParaRPr lang="en-US" dirty="0"/>
          </a:p>
          <a:p>
            <a:pPr marL="0" indent="0">
              <a:buNone/>
            </a:pPr>
            <a:r>
              <a:rPr lang="en-US" sz="1400" dirty="0">
                <a:hlinkClick r:id="rId3"/>
              </a:rPr>
              <a:t>https://www.votervoice.net/NMMA/Petitions/1356/Respond</a:t>
            </a:r>
            <a:endParaRPr lang="en-US" sz="1400" dirty="0"/>
          </a:p>
          <a:p>
            <a:pPr marL="0" indent="0">
              <a:buNone/>
            </a:pPr>
            <a:endParaRPr lang="en-US" sz="1400" dirty="0"/>
          </a:p>
          <a:p>
            <a:pPr marL="0" indent="0">
              <a:buNone/>
            </a:pPr>
            <a:r>
              <a:rPr lang="en-US" sz="2000" dirty="0"/>
              <a:t>Share the impact of tariffs on your business with NMMA </a:t>
            </a:r>
          </a:p>
          <a:p>
            <a:pPr marL="0" indent="0">
              <a:buNone/>
            </a:pPr>
            <a:endParaRPr lang="en-US" sz="1400" dirty="0"/>
          </a:p>
        </p:txBody>
      </p:sp>
      <p:pic>
        <p:nvPicPr>
          <p:cNvPr id="6" name="Content Placeholder 5">
            <a:extLst>
              <a:ext uri="{FF2B5EF4-FFF2-40B4-BE49-F238E27FC236}">
                <a16:creationId xmlns:a16="http://schemas.microsoft.com/office/drawing/2014/main" id="{80E32B4C-164D-4198-A5A1-0536E971710D}"/>
              </a:ext>
            </a:extLst>
          </p:cNvPr>
          <p:cNvPicPr>
            <a:picLocks noGrp="1" noChangeAspect="1"/>
          </p:cNvPicPr>
          <p:nvPr>
            <p:ph sz="half" idx="2"/>
          </p:nvPr>
        </p:nvPicPr>
        <p:blipFill>
          <a:blip r:embed="rId4"/>
          <a:stretch>
            <a:fillRect/>
          </a:stretch>
        </p:blipFill>
        <p:spPr>
          <a:xfrm>
            <a:off x="2405551" y="4183005"/>
            <a:ext cx="1438275" cy="1704118"/>
          </a:xfrm>
          <a:prstGeom prst="rect">
            <a:avLst/>
          </a:prstGeom>
        </p:spPr>
      </p:pic>
      <p:pic>
        <p:nvPicPr>
          <p:cNvPr id="7" name="Picture 6">
            <a:extLst>
              <a:ext uri="{FF2B5EF4-FFF2-40B4-BE49-F238E27FC236}">
                <a16:creationId xmlns:a16="http://schemas.microsoft.com/office/drawing/2014/main" id="{FC4E5301-0404-42CD-8E27-0CF0CF56F4F7}"/>
              </a:ext>
            </a:extLst>
          </p:cNvPr>
          <p:cNvPicPr>
            <a:picLocks noChangeAspect="1"/>
          </p:cNvPicPr>
          <p:nvPr/>
        </p:nvPicPr>
        <p:blipFill>
          <a:blip r:embed="rId5"/>
          <a:stretch>
            <a:fillRect/>
          </a:stretch>
        </p:blipFill>
        <p:spPr>
          <a:xfrm>
            <a:off x="5830278" y="1372283"/>
            <a:ext cx="6030488" cy="3079988"/>
          </a:xfrm>
          <a:prstGeom prst="rect">
            <a:avLst/>
          </a:prstGeom>
          <a:ln>
            <a:noFill/>
          </a:ln>
          <a:effectLst>
            <a:softEdge rad="112500"/>
          </a:effectLst>
        </p:spPr>
      </p:pic>
    </p:spTree>
    <p:extLst>
      <p:ext uri="{BB962C8B-B14F-4D97-AF65-F5344CB8AC3E}">
        <p14:creationId xmlns:p14="http://schemas.microsoft.com/office/powerpoint/2010/main" val="527127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FDF3-1C0C-41B7-B778-9220004C1E95}"/>
              </a:ext>
            </a:extLst>
          </p:cNvPr>
          <p:cNvSpPr>
            <a:spLocks noGrp="1"/>
          </p:cNvSpPr>
          <p:nvPr>
            <p:ph type="title"/>
          </p:nvPr>
        </p:nvSpPr>
        <p:spPr/>
        <p:txBody>
          <a:bodyPr/>
          <a:lstStyle/>
          <a:p>
            <a:r>
              <a:rPr lang="en-US" dirty="0"/>
              <a:t>Submit Comments to Canadian Government </a:t>
            </a:r>
          </a:p>
        </p:txBody>
      </p:sp>
      <p:sp>
        <p:nvSpPr>
          <p:cNvPr id="3" name="Content Placeholder 2">
            <a:extLst>
              <a:ext uri="{FF2B5EF4-FFF2-40B4-BE49-F238E27FC236}">
                <a16:creationId xmlns:a16="http://schemas.microsoft.com/office/drawing/2014/main" id="{9C0ED5E6-9974-49FF-85D8-950439A61E83}"/>
              </a:ext>
            </a:extLst>
          </p:cNvPr>
          <p:cNvSpPr>
            <a:spLocks noGrp="1"/>
          </p:cNvSpPr>
          <p:nvPr>
            <p:ph sz="half" idx="1"/>
          </p:nvPr>
        </p:nvSpPr>
        <p:spPr/>
        <p:txBody>
          <a:bodyPr/>
          <a:lstStyle/>
          <a:p>
            <a:pPr marL="0" indent="0">
              <a:buNone/>
            </a:pPr>
            <a:r>
              <a:rPr lang="en-CA" dirty="0"/>
              <a:t>The Right Hon. Justin Trudeau, P.C., M.P.</a:t>
            </a:r>
            <a:endParaRPr lang="en-US" dirty="0"/>
          </a:p>
          <a:p>
            <a:pPr marL="0" indent="0">
              <a:buNone/>
            </a:pPr>
            <a:r>
              <a:rPr lang="en-CA" dirty="0"/>
              <a:t>Prime Minister of Canada</a:t>
            </a:r>
            <a:endParaRPr lang="en-US" dirty="0"/>
          </a:p>
          <a:p>
            <a:pPr marL="0" indent="0">
              <a:buNone/>
            </a:pPr>
            <a:r>
              <a:rPr lang="en-CA" dirty="0"/>
              <a:t>80 Wellington Street</a:t>
            </a:r>
            <a:endParaRPr lang="en-US" dirty="0"/>
          </a:p>
          <a:p>
            <a:pPr marL="0" indent="0">
              <a:buNone/>
            </a:pPr>
            <a:r>
              <a:rPr lang="en-CA" dirty="0"/>
              <a:t>Ottawa, Ontario K1A 0A3</a:t>
            </a:r>
            <a:endParaRPr lang="en-US" dirty="0"/>
          </a:p>
          <a:p>
            <a:pPr marL="0" indent="0">
              <a:buNone/>
            </a:pPr>
            <a:r>
              <a:rPr lang="en-CA" dirty="0"/>
              <a:t>Canada</a:t>
            </a:r>
            <a:endParaRPr lang="en-US" dirty="0"/>
          </a:p>
          <a:p>
            <a:pPr marL="0" indent="0">
              <a:buNone/>
            </a:pPr>
            <a:r>
              <a:rPr lang="en-CA" u="sng" dirty="0">
                <a:hlinkClick r:id="rId2"/>
              </a:rPr>
              <a:t>Justin.Trudeau@parl.gc.ca</a:t>
            </a:r>
            <a:r>
              <a:rPr lang="en-CA" dirty="0"/>
              <a:t> </a:t>
            </a:r>
          </a:p>
          <a:p>
            <a:pPr marL="0" indent="0">
              <a:buNone/>
            </a:pPr>
            <a:endParaRPr lang="en-CA" dirty="0"/>
          </a:p>
          <a:p>
            <a:pPr marL="0" indent="0">
              <a:buNone/>
            </a:pPr>
            <a:r>
              <a:rPr lang="en-CA" dirty="0"/>
              <a:t>Formal submissions due to the Finance Tariff Consultation by June 15, 2018</a:t>
            </a:r>
          </a:p>
          <a:p>
            <a:pPr marL="0" indent="0">
              <a:buNone/>
            </a:pPr>
            <a:r>
              <a:rPr lang="en-CA" u="sng" dirty="0">
                <a:hlinkClick r:id="rId3"/>
              </a:rPr>
              <a:t>fin.tariff-tarif.fin@canada.ca</a:t>
            </a:r>
            <a:endParaRPr lang="en-CA" u="sng" dirty="0"/>
          </a:p>
          <a:p>
            <a:pPr marL="0" indent="0">
              <a:buNone/>
            </a:pPr>
            <a:endParaRPr lang="en-US" dirty="0"/>
          </a:p>
          <a:p>
            <a:pPr marL="0" indent="0">
              <a:buNone/>
            </a:pPr>
            <a:r>
              <a:rPr lang="en-US" dirty="0"/>
              <a:t>Write your local Member of Parliament </a:t>
            </a:r>
            <a:r>
              <a:rPr lang="en-US" u="sng" dirty="0"/>
              <a:t>Firstname.lastname@parl.gc.ca</a:t>
            </a:r>
            <a:endParaRPr lang="en-CA" u="sng" dirty="0"/>
          </a:p>
        </p:txBody>
      </p:sp>
      <p:sp>
        <p:nvSpPr>
          <p:cNvPr id="4" name="Content Placeholder 3">
            <a:extLst>
              <a:ext uri="{FF2B5EF4-FFF2-40B4-BE49-F238E27FC236}">
                <a16:creationId xmlns:a16="http://schemas.microsoft.com/office/drawing/2014/main" id="{D6143CB0-B33A-4256-83CC-51110D5630CD}"/>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88934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706" y="1420708"/>
            <a:ext cx="3718455" cy="1371600"/>
          </a:xfrm>
        </p:spPr>
        <p:txBody>
          <a:bodyPr>
            <a:normAutofit/>
          </a:bodyPr>
          <a:lstStyle/>
          <a:p>
            <a:r>
              <a:rPr lang="en-US" sz="2400" dirty="0"/>
              <a:t>Questions?</a:t>
            </a:r>
          </a:p>
        </p:txBody>
      </p:sp>
      <p:sp>
        <p:nvSpPr>
          <p:cNvPr id="13" name="Text Placeholder 12">
            <a:extLst>
              <a:ext uri="{FF2B5EF4-FFF2-40B4-BE49-F238E27FC236}">
                <a16:creationId xmlns:a16="http://schemas.microsoft.com/office/drawing/2014/main" id="{C5F6E7E9-D09D-48D2-A64B-7A4725D735EF}"/>
              </a:ext>
            </a:extLst>
          </p:cNvPr>
          <p:cNvSpPr>
            <a:spLocks noGrp="1"/>
          </p:cNvSpPr>
          <p:nvPr>
            <p:ph type="body" sz="half" idx="2"/>
          </p:nvPr>
        </p:nvSpPr>
        <p:spPr>
          <a:xfrm>
            <a:off x="1310706" y="3031065"/>
            <a:ext cx="3718455" cy="2438404"/>
          </a:xfrm>
        </p:spPr>
        <p:txBody>
          <a:bodyPr/>
          <a:lstStyle/>
          <a:p>
            <a:endParaRPr lang="en-US" dirty="0"/>
          </a:p>
          <a:p>
            <a:r>
              <a:rPr lang="en-US" sz="1600" dirty="0"/>
              <a:t>For more information, visit www.nmma.org</a:t>
            </a:r>
            <a:endParaRPr lang="en-US" dirty="0"/>
          </a:p>
        </p:txBody>
      </p:sp>
      <p:sp>
        <p:nvSpPr>
          <p:cNvPr id="3" name="TextBox 2"/>
          <p:cNvSpPr txBox="1"/>
          <p:nvPr/>
        </p:nvSpPr>
        <p:spPr>
          <a:xfrm>
            <a:off x="6726695" y="1922930"/>
            <a:ext cx="4105004" cy="2585323"/>
          </a:xfrm>
          <a:prstGeom prst="rect">
            <a:avLst/>
          </a:prstGeom>
          <a:noFill/>
        </p:spPr>
        <p:txBody>
          <a:bodyPr wrap="square" rtlCol="0">
            <a:spAutoFit/>
          </a:bodyPr>
          <a:lstStyle/>
          <a:p>
            <a:pPr algn="ctr"/>
            <a:r>
              <a:rPr lang="en-US" dirty="0"/>
              <a:t>Nicole Vasilaros</a:t>
            </a:r>
          </a:p>
          <a:p>
            <a:pPr algn="ctr"/>
            <a:r>
              <a:rPr lang="en-US" dirty="0">
                <a:hlinkClick r:id="rId2"/>
              </a:rPr>
              <a:t>nvasilaros@nmma.org</a:t>
            </a:r>
            <a:endParaRPr lang="en-US" dirty="0"/>
          </a:p>
          <a:p>
            <a:pPr algn="ctr"/>
            <a:r>
              <a:rPr lang="en-US" dirty="0"/>
              <a:t>202-737-9763</a:t>
            </a:r>
          </a:p>
          <a:p>
            <a:pPr algn="ctr"/>
            <a:endParaRPr lang="en-US" dirty="0"/>
          </a:p>
          <a:p>
            <a:pPr algn="ctr"/>
            <a:r>
              <a:rPr lang="en-US" dirty="0">
                <a:solidFill>
                  <a:srgbClr val="333333"/>
                </a:solidFill>
                <a:ea typeface="Times New Roman" panose="02020603050405020304" pitchFamily="18" charset="0"/>
              </a:rPr>
              <a:t>Sara </a:t>
            </a:r>
            <a:r>
              <a:rPr lang="en-US" dirty="0" err="1">
                <a:solidFill>
                  <a:srgbClr val="333333"/>
                </a:solidFill>
                <a:ea typeface="Times New Roman" panose="02020603050405020304" pitchFamily="18" charset="0"/>
              </a:rPr>
              <a:t>Anghel</a:t>
            </a:r>
            <a:r>
              <a:rPr lang="en-US" dirty="0">
                <a:solidFill>
                  <a:srgbClr val="333333"/>
                </a:solidFill>
                <a:ea typeface="Times New Roman" panose="02020603050405020304" pitchFamily="18" charset="0"/>
              </a:rPr>
              <a:t> </a:t>
            </a:r>
          </a:p>
          <a:p>
            <a:pPr algn="ctr"/>
            <a:r>
              <a:rPr lang="en-US" u="sng" dirty="0">
                <a:solidFill>
                  <a:srgbClr val="333333"/>
                </a:solidFill>
                <a:ea typeface="Times New Roman" panose="02020603050405020304" pitchFamily="18" charset="0"/>
                <a:hlinkClick r:id="rId3"/>
              </a:rPr>
              <a:t>sanghel@nmma.org</a:t>
            </a:r>
            <a:endParaRPr lang="en-US" u="sng" dirty="0">
              <a:solidFill>
                <a:srgbClr val="333333"/>
              </a:solidFill>
              <a:ea typeface="Times New Roman" panose="02020603050405020304" pitchFamily="18" charset="0"/>
            </a:endParaRPr>
          </a:p>
          <a:p>
            <a:pPr algn="ctr"/>
            <a:r>
              <a:rPr lang="en-US" dirty="0"/>
              <a:t>905-951-4048</a:t>
            </a:r>
          </a:p>
          <a:p>
            <a:endParaRPr lang="en-US" dirty="0"/>
          </a:p>
          <a:p>
            <a:endParaRPr lang="en-US" dirty="0"/>
          </a:p>
        </p:txBody>
      </p:sp>
      <p:pic>
        <p:nvPicPr>
          <p:cNvPr id="4" name="Picture 3">
            <a:extLst>
              <a:ext uri="{FF2B5EF4-FFF2-40B4-BE49-F238E27FC236}">
                <a16:creationId xmlns:a16="http://schemas.microsoft.com/office/drawing/2014/main" id="{3CA502BB-E71F-4A19-A38B-3C871318D45C}"/>
              </a:ext>
            </a:extLst>
          </p:cNvPr>
          <p:cNvPicPr>
            <a:picLocks noChangeAspect="1"/>
          </p:cNvPicPr>
          <p:nvPr/>
        </p:nvPicPr>
        <p:blipFill>
          <a:blip r:embed="rId4"/>
          <a:stretch>
            <a:fillRect/>
          </a:stretch>
        </p:blipFill>
        <p:spPr>
          <a:xfrm>
            <a:off x="1073313" y="799107"/>
            <a:ext cx="2796782" cy="1004445"/>
          </a:xfrm>
          <a:prstGeom prst="rect">
            <a:avLst/>
          </a:prstGeom>
        </p:spPr>
      </p:pic>
    </p:spTree>
    <p:extLst>
      <p:ext uri="{BB962C8B-B14F-4D97-AF65-F5344CB8AC3E}">
        <p14:creationId xmlns:p14="http://schemas.microsoft.com/office/powerpoint/2010/main" val="88131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D26AAE-3C6B-4013-B621-D5F4FB1E87DE}"/>
              </a:ext>
            </a:extLst>
          </p:cNvPr>
          <p:cNvPicPr>
            <a:picLocks noChangeAspect="1"/>
          </p:cNvPicPr>
          <p:nvPr/>
        </p:nvPicPr>
        <p:blipFill>
          <a:blip r:embed="rId3"/>
          <a:stretch>
            <a:fillRect/>
          </a:stretch>
        </p:blipFill>
        <p:spPr>
          <a:xfrm>
            <a:off x="5486400" y="762871"/>
            <a:ext cx="4342137" cy="2452507"/>
          </a:xfrm>
          <a:prstGeom prst="rect">
            <a:avLst/>
          </a:prstGeom>
          <a:ln>
            <a:noFill/>
          </a:ln>
          <a:effectLst>
            <a:softEdge rad="112500"/>
          </a:effectLst>
        </p:spPr>
      </p:pic>
      <p:sp>
        <p:nvSpPr>
          <p:cNvPr id="2" name="Title 1">
            <a:extLst>
              <a:ext uri="{FF2B5EF4-FFF2-40B4-BE49-F238E27FC236}">
                <a16:creationId xmlns:a16="http://schemas.microsoft.com/office/drawing/2014/main" id="{577D397A-585F-43C9-856F-FA095BBE0D84}"/>
              </a:ext>
            </a:extLst>
          </p:cNvPr>
          <p:cNvSpPr>
            <a:spLocks noGrp="1"/>
          </p:cNvSpPr>
          <p:nvPr>
            <p:ph type="title"/>
          </p:nvPr>
        </p:nvSpPr>
        <p:spPr>
          <a:xfrm>
            <a:off x="492167" y="276413"/>
            <a:ext cx="10972800" cy="486458"/>
          </a:xfrm>
        </p:spPr>
        <p:txBody>
          <a:bodyPr/>
          <a:lstStyle/>
          <a:p>
            <a:r>
              <a:rPr lang="en-US" u="sng" dirty="0"/>
              <a:t>On Today’s webinar</a:t>
            </a:r>
          </a:p>
        </p:txBody>
      </p:sp>
      <p:sp>
        <p:nvSpPr>
          <p:cNvPr id="17412" name="Content Placeholder 2"/>
          <p:cNvSpPr>
            <a:spLocks noGrp="1"/>
          </p:cNvSpPr>
          <p:nvPr>
            <p:ph idx="1"/>
          </p:nvPr>
        </p:nvSpPr>
        <p:spPr>
          <a:xfrm>
            <a:off x="492167" y="1143961"/>
            <a:ext cx="4519448" cy="4834808"/>
          </a:xfrm>
        </p:spPr>
        <p:txBody>
          <a:bodyPr>
            <a:normAutofit/>
          </a:bodyPr>
          <a:lstStyle/>
          <a:p>
            <a:pPr marL="514350" indent="-514350" eaLnBrk="1" hangingPunct="1">
              <a:lnSpc>
                <a:spcPct val="90000"/>
              </a:lnSpc>
              <a:buAutoNum type="arabicPeriod"/>
            </a:pPr>
            <a:r>
              <a:rPr lang="en-US" sz="2400" b="1" dirty="0">
                <a:solidFill>
                  <a:schemeClr val="tx2"/>
                </a:solidFill>
              </a:rPr>
              <a:t>Tariff Overview and Marine Industry Impact </a:t>
            </a:r>
          </a:p>
          <a:p>
            <a:pPr marL="514350" indent="-514350" eaLnBrk="1" hangingPunct="1">
              <a:lnSpc>
                <a:spcPct val="90000"/>
              </a:lnSpc>
              <a:buAutoNum type="arabicPeriod"/>
            </a:pPr>
            <a:endParaRPr lang="en-US" sz="2400" b="1" dirty="0">
              <a:solidFill>
                <a:schemeClr val="tx2"/>
              </a:solidFill>
            </a:endParaRPr>
          </a:p>
          <a:p>
            <a:pPr marL="514350" indent="-514350" eaLnBrk="1" hangingPunct="1">
              <a:lnSpc>
                <a:spcPct val="90000"/>
              </a:lnSpc>
              <a:buAutoNum type="arabicPeriod"/>
            </a:pPr>
            <a:r>
              <a:rPr lang="en-US" sz="2400" b="1" dirty="0">
                <a:solidFill>
                  <a:schemeClr val="tx2"/>
                </a:solidFill>
              </a:rPr>
              <a:t>Section 232</a:t>
            </a:r>
          </a:p>
          <a:p>
            <a:pPr lvl="1">
              <a:lnSpc>
                <a:spcPct val="90000"/>
              </a:lnSpc>
              <a:buClrTx/>
              <a:buFont typeface="Arial" panose="020B0604020202020204" pitchFamily="34" charset="0"/>
              <a:buChar char="•"/>
            </a:pPr>
            <a:r>
              <a:rPr lang="en-US" sz="1400" b="1" dirty="0">
                <a:solidFill>
                  <a:schemeClr val="tx2"/>
                </a:solidFill>
              </a:rPr>
              <a:t>Background</a:t>
            </a:r>
          </a:p>
          <a:p>
            <a:pPr lvl="1">
              <a:lnSpc>
                <a:spcPct val="90000"/>
              </a:lnSpc>
              <a:buClrTx/>
              <a:buFont typeface="Arial" panose="020B0604020202020204" pitchFamily="34" charset="0"/>
              <a:buChar char="•"/>
            </a:pPr>
            <a:r>
              <a:rPr lang="en-US" sz="1400" b="1" dirty="0">
                <a:solidFill>
                  <a:schemeClr val="tx2"/>
                </a:solidFill>
              </a:rPr>
              <a:t>Current Status</a:t>
            </a:r>
          </a:p>
          <a:p>
            <a:pPr lvl="1">
              <a:lnSpc>
                <a:spcPct val="90000"/>
              </a:lnSpc>
              <a:buClrTx/>
              <a:buFont typeface="Arial" panose="020B0604020202020204" pitchFamily="34" charset="0"/>
              <a:buChar char="•"/>
            </a:pPr>
            <a:r>
              <a:rPr lang="en-US" sz="1400" b="1" dirty="0">
                <a:solidFill>
                  <a:schemeClr val="tx2"/>
                </a:solidFill>
              </a:rPr>
              <a:t>Foreign Retaliation</a:t>
            </a:r>
          </a:p>
          <a:p>
            <a:pPr lvl="1">
              <a:lnSpc>
                <a:spcPct val="90000"/>
              </a:lnSpc>
              <a:buClrTx/>
              <a:buFont typeface="Arial" panose="020B0604020202020204" pitchFamily="34" charset="0"/>
              <a:buChar char="•"/>
            </a:pPr>
            <a:r>
              <a:rPr lang="en-US" sz="1400" b="1" dirty="0">
                <a:solidFill>
                  <a:schemeClr val="tx2"/>
                </a:solidFill>
              </a:rPr>
              <a:t>Impact on the Marine Industry</a:t>
            </a:r>
          </a:p>
          <a:p>
            <a:pPr marL="457200" lvl="1" indent="0">
              <a:lnSpc>
                <a:spcPct val="90000"/>
              </a:lnSpc>
              <a:buClrTx/>
              <a:buNone/>
            </a:pPr>
            <a:endParaRPr lang="en-US" sz="1400" b="1" dirty="0">
              <a:solidFill>
                <a:schemeClr val="tx2"/>
              </a:solidFill>
            </a:endParaRPr>
          </a:p>
          <a:p>
            <a:pPr marL="0" indent="0" eaLnBrk="1" hangingPunct="1">
              <a:lnSpc>
                <a:spcPct val="90000"/>
              </a:lnSpc>
              <a:buNone/>
            </a:pPr>
            <a:r>
              <a:rPr lang="en-US" sz="2400" b="1" dirty="0">
                <a:solidFill>
                  <a:schemeClr val="tx2"/>
                </a:solidFill>
              </a:rPr>
              <a:t>3. Take Action</a:t>
            </a:r>
          </a:p>
          <a:p>
            <a:pPr lvl="1">
              <a:lnSpc>
                <a:spcPct val="90000"/>
              </a:lnSpc>
              <a:buClrTx/>
              <a:buFont typeface="Arial" panose="020B0604020202020204" pitchFamily="34" charset="0"/>
              <a:buChar char="•"/>
            </a:pPr>
            <a:r>
              <a:rPr lang="en-US" sz="1400" b="1" dirty="0">
                <a:solidFill>
                  <a:schemeClr val="tx2"/>
                </a:solidFill>
              </a:rPr>
              <a:t>NMMA engagement timeline</a:t>
            </a:r>
          </a:p>
          <a:p>
            <a:pPr lvl="1">
              <a:lnSpc>
                <a:spcPct val="90000"/>
              </a:lnSpc>
              <a:buClrTx/>
              <a:buFont typeface="Arial" panose="020B0604020202020204" pitchFamily="34" charset="0"/>
              <a:buChar char="•"/>
            </a:pPr>
            <a:r>
              <a:rPr lang="en-US" sz="1400" b="1" dirty="0">
                <a:solidFill>
                  <a:schemeClr val="tx2"/>
                </a:solidFill>
              </a:rPr>
              <a:t>NMMA Letter to Prime Minister Trudeau</a:t>
            </a:r>
          </a:p>
          <a:p>
            <a:pPr lvl="1">
              <a:lnSpc>
                <a:spcPct val="90000"/>
              </a:lnSpc>
              <a:buClrTx/>
              <a:buFont typeface="Arial" panose="020B0604020202020204" pitchFamily="34" charset="0"/>
              <a:buChar char="•"/>
            </a:pPr>
            <a:r>
              <a:rPr lang="en-US" sz="1400" b="1" dirty="0">
                <a:solidFill>
                  <a:schemeClr val="tx2"/>
                </a:solidFill>
              </a:rPr>
              <a:t>Join the Fight Against Tariffs</a:t>
            </a:r>
          </a:p>
          <a:p>
            <a:pPr lvl="1">
              <a:lnSpc>
                <a:spcPct val="90000"/>
              </a:lnSpc>
              <a:buClrTx/>
              <a:buFont typeface="Arial" panose="020B0604020202020204" pitchFamily="34" charset="0"/>
              <a:buChar char="•"/>
            </a:pPr>
            <a:endParaRPr lang="en-US" sz="1400" b="1" dirty="0">
              <a:solidFill>
                <a:schemeClr val="tx2"/>
              </a:solidFill>
            </a:endParaRPr>
          </a:p>
          <a:p>
            <a:pPr marL="0" indent="0" eaLnBrk="1" hangingPunct="1">
              <a:lnSpc>
                <a:spcPct val="90000"/>
              </a:lnSpc>
              <a:buNone/>
            </a:pPr>
            <a:r>
              <a:rPr lang="en-US" sz="2400" b="1" dirty="0">
                <a:solidFill>
                  <a:schemeClr val="tx2"/>
                </a:solidFill>
              </a:rPr>
              <a:t>4. Q&amp;A</a:t>
            </a:r>
          </a:p>
          <a:p>
            <a:pPr eaLnBrk="1" hangingPunct="1">
              <a:lnSpc>
                <a:spcPct val="90000"/>
              </a:lnSpc>
              <a:buFontTx/>
              <a:buChar char="-"/>
            </a:pPr>
            <a:endParaRPr lang="en-US" sz="2800" dirty="0"/>
          </a:p>
        </p:txBody>
      </p:sp>
      <p:pic>
        <p:nvPicPr>
          <p:cNvPr id="3" name="Picture 2">
            <a:extLst>
              <a:ext uri="{FF2B5EF4-FFF2-40B4-BE49-F238E27FC236}">
                <a16:creationId xmlns:a16="http://schemas.microsoft.com/office/drawing/2014/main" id="{6B48D988-E7C4-483B-97EA-C572FA9A8B41}"/>
              </a:ext>
            </a:extLst>
          </p:cNvPr>
          <p:cNvPicPr>
            <a:picLocks noChangeAspect="1"/>
          </p:cNvPicPr>
          <p:nvPr/>
        </p:nvPicPr>
        <p:blipFill>
          <a:blip r:embed="rId4"/>
          <a:stretch>
            <a:fillRect/>
          </a:stretch>
        </p:blipFill>
        <p:spPr>
          <a:xfrm>
            <a:off x="6999198" y="3264834"/>
            <a:ext cx="4465769" cy="2511712"/>
          </a:xfrm>
          <a:prstGeom prst="rect">
            <a:avLst/>
          </a:prstGeom>
          <a:ln>
            <a:noFill/>
          </a:ln>
          <a:effectLst>
            <a:softEdge rad="112500"/>
          </a:effectLst>
        </p:spPr>
      </p:pic>
    </p:spTree>
    <p:extLst>
      <p:ext uri="{BB962C8B-B14F-4D97-AF65-F5344CB8AC3E}">
        <p14:creationId xmlns:p14="http://schemas.microsoft.com/office/powerpoint/2010/main" val="34854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B9E6-2D07-4EEE-88E7-1AEEAF7C71F0}"/>
              </a:ext>
            </a:extLst>
          </p:cNvPr>
          <p:cNvSpPr>
            <a:spLocks noGrp="1"/>
          </p:cNvSpPr>
          <p:nvPr>
            <p:ph type="ctrTitle"/>
          </p:nvPr>
        </p:nvSpPr>
        <p:spPr/>
        <p:txBody>
          <a:bodyPr/>
          <a:lstStyle/>
          <a:p>
            <a:r>
              <a:rPr lang="en-US" dirty="0"/>
              <a:t>Tariff Overview</a:t>
            </a:r>
          </a:p>
        </p:txBody>
      </p:sp>
      <p:sp>
        <p:nvSpPr>
          <p:cNvPr id="3" name="Subtitle 2">
            <a:extLst>
              <a:ext uri="{FF2B5EF4-FFF2-40B4-BE49-F238E27FC236}">
                <a16:creationId xmlns:a16="http://schemas.microsoft.com/office/drawing/2014/main" id="{4A717D96-93E6-41E8-891F-15C28001EA0D}"/>
              </a:ext>
            </a:extLst>
          </p:cNvPr>
          <p:cNvSpPr>
            <a:spLocks noGrp="1"/>
          </p:cNvSpPr>
          <p:nvPr>
            <p:ph type="subTitle" idx="1"/>
          </p:nvPr>
        </p:nvSpPr>
        <p:spPr/>
        <p:txBody>
          <a:bodyPr/>
          <a:lstStyle/>
          <a:p>
            <a:r>
              <a:rPr lang="en-US" dirty="0"/>
              <a:t>Marine Industry Impact</a:t>
            </a:r>
          </a:p>
        </p:txBody>
      </p:sp>
    </p:spTree>
    <p:extLst>
      <p:ext uri="{BB962C8B-B14F-4D97-AF65-F5344CB8AC3E}">
        <p14:creationId xmlns:p14="http://schemas.microsoft.com/office/powerpoint/2010/main" val="207942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9233C69-6151-47C0-B6E8-8E63B8477794}"/>
              </a:ext>
            </a:extLst>
          </p:cNvPr>
          <p:cNvSpPr/>
          <p:nvPr/>
        </p:nvSpPr>
        <p:spPr>
          <a:xfrm>
            <a:off x="4071953" y="2422378"/>
            <a:ext cx="4208330" cy="2490770"/>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a:ln w="13462">
                  <a:solidFill>
                    <a:schemeClr val="bg2"/>
                  </a:solidFill>
                  <a:prstDash val="solid"/>
                </a:ln>
                <a:solidFill>
                  <a:schemeClr val="tx1"/>
                </a:solidFill>
                <a:effectLst>
                  <a:outerShdw dist="38100" dir="2700000" algn="bl" rotWithShape="0">
                    <a:schemeClr val="accent5"/>
                  </a:outerShdw>
                </a:effectLst>
              </a:rPr>
              <a:t>Marine Industry </a:t>
            </a:r>
          </a:p>
        </p:txBody>
      </p:sp>
      <p:sp>
        <p:nvSpPr>
          <p:cNvPr id="11" name="Oval 10">
            <a:extLst>
              <a:ext uri="{FF2B5EF4-FFF2-40B4-BE49-F238E27FC236}">
                <a16:creationId xmlns:a16="http://schemas.microsoft.com/office/drawing/2014/main" id="{167212F5-5296-47E2-937B-E08D063D1CAB}"/>
              </a:ext>
            </a:extLst>
          </p:cNvPr>
          <p:cNvSpPr/>
          <p:nvPr/>
        </p:nvSpPr>
        <p:spPr>
          <a:xfrm>
            <a:off x="641838" y="4029957"/>
            <a:ext cx="2951284" cy="19474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Antidumping and Countervailing Duties (AD/CVD) </a:t>
            </a:r>
            <a:r>
              <a:rPr lang="en-US" sz="1600" i="1" dirty="0"/>
              <a:t>Chinese Aluminum Sheet</a:t>
            </a:r>
            <a:endParaRPr lang="en-US" i="1" dirty="0"/>
          </a:p>
        </p:txBody>
      </p:sp>
      <p:sp>
        <p:nvSpPr>
          <p:cNvPr id="16" name="Oval 15">
            <a:extLst>
              <a:ext uri="{FF2B5EF4-FFF2-40B4-BE49-F238E27FC236}">
                <a16:creationId xmlns:a16="http://schemas.microsoft.com/office/drawing/2014/main" id="{BDA6FFE1-B4B7-4F9E-B225-402BF6A562C4}"/>
              </a:ext>
            </a:extLst>
          </p:cNvPr>
          <p:cNvSpPr/>
          <p:nvPr/>
        </p:nvSpPr>
        <p:spPr>
          <a:xfrm>
            <a:off x="8622338" y="4029956"/>
            <a:ext cx="2951284" cy="19474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Retaliation</a:t>
            </a:r>
          </a:p>
        </p:txBody>
      </p:sp>
      <p:sp>
        <p:nvSpPr>
          <p:cNvPr id="17" name="Oval 16">
            <a:extLst>
              <a:ext uri="{FF2B5EF4-FFF2-40B4-BE49-F238E27FC236}">
                <a16:creationId xmlns:a16="http://schemas.microsoft.com/office/drawing/2014/main" id="{42A5C123-A451-4C84-9434-286EEC645B3A}"/>
              </a:ext>
            </a:extLst>
          </p:cNvPr>
          <p:cNvSpPr/>
          <p:nvPr/>
        </p:nvSpPr>
        <p:spPr>
          <a:xfrm>
            <a:off x="8622338" y="755768"/>
            <a:ext cx="2951284" cy="19474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Section 232</a:t>
            </a:r>
          </a:p>
          <a:p>
            <a:pPr algn="ctr"/>
            <a:r>
              <a:rPr lang="en-US" sz="1600" i="1" dirty="0"/>
              <a:t>Steel and Aluminum</a:t>
            </a:r>
          </a:p>
        </p:txBody>
      </p:sp>
      <p:sp>
        <p:nvSpPr>
          <p:cNvPr id="18" name="Oval 17">
            <a:extLst>
              <a:ext uri="{FF2B5EF4-FFF2-40B4-BE49-F238E27FC236}">
                <a16:creationId xmlns:a16="http://schemas.microsoft.com/office/drawing/2014/main" id="{4A06C104-CAC7-41DB-AB1D-9EC82F68D52A}"/>
              </a:ext>
            </a:extLst>
          </p:cNvPr>
          <p:cNvSpPr/>
          <p:nvPr/>
        </p:nvSpPr>
        <p:spPr>
          <a:xfrm>
            <a:off x="641838" y="755767"/>
            <a:ext cx="2951284" cy="19474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Section 301</a:t>
            </a:r>
          </a:p>
          <a:p>
            <a:pPr algn="ctr"/>
            <a:r>
              <a:rPr lang="en-US" sz="1600" i="1" dirty="0"/>
              <a:t>China</a:t>
            </a:r>
          </a:p>
        </p:txBody>
      </p:sp>
      <p:sp>
        <p:nvSpPr>
          <p:cNvPr id="20" name="Oval 19">
            <a:extLst>
              <a:ext uri="{FF2B5EF4-FFF2-40B4-BE49-F238E27FC236}">
                <a16:creationId xmlns:a16="http://schemas.microsoft.com/office/drawing/2014/main" id="{780E6154-7D64-480C-9BA3-BD9925DD80E2}"/>
              </a:ext>
            </a:extLst>
          </p:cNvPr>
          <p:cNvSpPr/>
          <p:nvPr/>
        </p:nvSpPr>
        <p:spPr>
          <a:xfrm>
            <a:off x="4857273" y="178403"/>
            <a:ext cx="2637693" cy="15511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NAFTA</a:t>
            </a:r>
          </a:p>
        </p:txBody>
      </p:sp>
      <p:sp>
        <p:nvSpPr>
          <p:cNvPr id="28" name="Arrow: Right 27">
            <a:extLst>
              <a:ext uri="{FF2B5EF4-FFF2-40B4-BE49-F238E27FC236}">
                <a16:creationId xmlns:a16="http://schemas.microsoft.com/office/drawing/2014/main" id="{D02D08EC-C6C5-4B26-A471-6857976F8B73}"/>
              </a:ext>
            </a:extLst>
          </p:cNvPr>
          <p:cNvSpPr/>
          <p:nvPr/>
        </p:nvSpPr>
        <p:spPr>
          <a:xfrm rot="19771863">
            <a:off x="3737651" y="4414901"/>
            <a:ext cx="587618" cy="448404"/>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DDFEEE85-D565-4250-BB6B-59D68489AB9D}"/>
              </a:ext>
            </a:extLst>
          </p:cNvPr>
          <p:cNvSpPr/>
          <p:nvPr/>
        </p:nvSpPr>
        <p:spPr>
          <a:xfrm rot="2113182">
            <a:off x="3740057" y="2207050"/>
            <a:ext cx="587618" cy="448404"/>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D3C81E1A-1EF4-4035-812D-2AC043C97D5E}"/>
              </a:ext>
            </a:extLst>
          </p:cNvPr>
          <p:cNvSpPr/>
          <p:nvPr/>
        </p:nvSpPr>
        <p:spPr>
          <a:xfrm rot="5400000">
            <a:off x="5882311" y="1913241"/>
            <a:ext cx="587618" cy="448404"/>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957E41AA-A670-46AB-9DCE-848C7F90AF8A}"/>
              </a:ext>
            </a:extLst>
          </p:cNvPr>
          <p:cNvSpPr/>
          <p:nvPr/>
        </p:nvSpPr>
        <p:spPr>
          <a:xfrm rot="8361941">
            <a:off x="7925191" y="2198176"/>
            <a:ext cx="587618" cy="448404"/>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BD7504E6-3764-440D-9266-A41C99634A93}"/>
              </a:ext>
            </a:extLst>
          </p:cNvPr>
          <p:cNvSpPr/>
          <p:nvPr/>
        </p:nvSpPr>
        <p:spPr>
          <a:xfrm rot="12938525">
            <a:off x="7892687" y="4403714"/>
            <a:ext cx="587618" cy="448404"/>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buckets clip art powerpoint">
            <a:extLst>
              <a:ext uri="{FF2B5EF4-FFF2-40B4-BE49-F238E27FC236}">
                <a16:creationId xmlns:a16="http://schemas.microsoft.com/office/drawing/2014/main" id="{F4A3B057-D61E-4A99-A383-D067A11C5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713" y="779697"/>
            <a:ext cx="1678977" cy="2284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uckets clip art powerpoint">
            <a:extLst>
              <a:ext uri="{FF2B5EF4-FFF2-40B4-BE49-F238E27FC236}">
                <a16:creationId xmlns:a16="http://schemas.microsoft.com/office/drawing/2014/main" id="{358CAD00-129F-4F52-993F-22A13D8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320" y="779697"/>
            <a:ext cx="1678977" cy="22846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D099FF-6663-475F-9A2B-05B0AF1E2AD9}"/>
              </a:ext>
            </a:extLst>
          </p:cNvPr>
          <p:cNvSpPr>
            <a:spLocks noGrp="1"/>
          </p:cNvSpPr>
          <p:nvPr>
            <p:ph type="title"/>
          </p:nvPr>
        </p:nvSpPr>
        <p:spPr>
          <a:xfrm>
            <a:off x="390525" y="276224"/>
            <a:ext cx="10972800" cy="495983"/>
          </a:xfrm>
        </p:spPr>
        <p:txBody>
          <a:bodyPr>
            <a:normAutofit/>
          </a:bodyPr>
          <a:lstStyle/>
          <a:p>
            <a:r>
              <a:rPr lang="en-US" dirty="0"/>
              <a:t>Tariffs Impact All of the marine Industry</a:t>
            </a:r>
          </a:p>
        </p:txBody>
      </p:sp>
      <p:pic>
        <p:nvPicPr>
          <p:cNvPr id="3074" name="Picture 2" descr="Image result for buckets clip art powerpoint">
            <a:extLst>
              <a:ext uri="{FF2B5EF4-FFF2-40B4-BE49-F238E27FC236}">
                <a16:creationId xmlns:a16="http://schemas.microsoft.com/office/drawing/2014/main" id="{77B6A7B8-568D-4F88-AA70-7F47121B9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928" y="772207"/>
            <a:ext cx="1678977" cy="2284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F40DFB-4887-4F9C-A5F7-64FDC311AB28}"/>
              </a:ext>
            </a:extLst>
          </p:cNvPr>
          <p:cNvSpPr txBox="1"/>
          <p:nvPr/>
        </p:nvSpPr>
        <p:spPr>
          <a:xfrm>
            <a:off x="5356520" y="2021595"/>
            <a:ext cx="1552575" cy="338554"/>
          </a:xfrm>
          <a:prstGeom prst="rect">
            <a:avLst/>
          </a:prstGeom>
          <a:noFill/>
        </p:spPr>
        <p:txBody>
          <a:bodyPr wrap="square" rtlCol="0">
            <a:spAutoFit/>
          </a:bodyPr>
          <a:lstStyle/>
          <a:p>
            <a:pPr algn="ctr"/>
            <a:r>
              <a:rPr lang="en-US" sz="1600" dirty="0"/>
              <a:t>Components</a:t>
            </a:r>
            <a:endParaRPr lang="en-US" dirty="0"/>
          </a:p>
        </p:txBody>
      </p:sp>
      <p:sp>
        <p:nvSpPr>
          <p:cNvPr id="8" name="TextBox 7">
            <a:extLst>
              <a:ext uri="{FF2B5EF4-FFF2-40B4-BE49-F238E27FC236}">
                <a16:creationId xmlns:a16="http://schemas.microsoft.com/office/drawing/2014/main" id="{836B6748-5C1A-44C2-BAC8-4BEDE9CCF78C}"/>
              </a:ext>
            </a:extLst>
          </p:cNvPr>
          <p:cNvSpPr txBox="1"/>
          <p:nvPr/>
        </p:nvSpPr>
        <p:spPr>
          <a:xfrm>
            <a:off x="1345214" y="2021595"/>
            <a:ext cx="1323975" cy="615553"/>
          </a:xfrm>
          <a:prstGeom prst="rect">
            <a:avLst/>
          </a:prstGeom>
          <a:noFill/>
        </p:spPr>
        <p:txBody>
          <a:bodyPr wrap="square" rtlCol="0">
            <a:spAutoFit/>
          </a:bodyPr>
          <a:lstStyle/>
          <a:p>
            <a:pPr algn="ctr"/>
            <a:r>
              <a:rPr lang="en-US" sz="1600" dirty="0"/>
              <a:t>Raw</a:t>
            </a:r>
            <a:r>
              <a:rPr lang="en-US" dirty="0"/>
              <a:t> </a:t>
            </a:r>
            <a:r>
              <a:rPr lang="en-US" sz="1600" dirty="0"/>
              <a:t>Materials</a:t>
            </a:r>
            <a:endParaRPr lang="en-US" dirty="0"/>
          </a:p>
        </p:txBody>
      </p:sp>
      <p:sp>
        <p:nvSpPr>
          <p:cNvPr id="9" name="TextBox 8">
            <a:extLst>
              <a:ext uri="{FF2B5EF4-FFF2-40B4-BE49-F238E27FC236}">
                <a16:creationId xmlns:a16="http://schemas.microsoft.com/office/drawing/2014/main" id="{39FE4850-3967-47F2-99F5-D86D74899E4B}"/>
              </a:ext>
            </a:extLst>
          </p:cNvPr>
          <p:cNvSpPr txBox="1"/>
          <p:nvPr/>
        </p:nvSpPr>
        <p:spPr>
          <a:xfrm>
            <a:off x="9596428" y="2021595"/>
            <a:ext cx="1323975" cy="338554"/>
          </a:xfrm>
          <a:prstGeom prst="rect">
            <a:avLst/>
          </a:prstGeom>
          <a:noFill/>
        </p:spPr>
        <p:txBody>
          <a:bodyPr wrap="square" rtlCol="0">
            <a:spAutoFit/>
          </a:bodyPr>
          <a:lstStyle/>
          <a:p>
            <a:pPr algn="ctr"/>
            <a:r>
              <a:rPr lang="en-US" sz="1600" dirty="0"/>
              <a:t>Exports</a:t>
            </a:r>
            <a:endParaRPr lang="en-US" dirty="0"/>
          </a:p>
        </p:txBody>
      </p:sp>
      <p:sp>
        <p:nvSpPr>
          <p:cNvPr id="5" name="TextBox 4">
            <a:extLst>
              <a:ext uri="{FF2B5EF4-FFF2-40B4-BE49-F238E27FC236}">
                <a16:creationId xmlns:a16="http://schemas.microsoft.com/office/drawing/2014/main" id="{A9516EB0-9706-429E-8E12-EF2B58FE2058}"/>
              </a:ext>
            </a:extLst>
          </p:cNvPr>
          <p:cNvSpPr txBox="1"/>
          <p:nvPr/>
        </p:nvSpPr>
        <p:spPr>
          <a:xfrm>
            <a:off x="390525" y="3207933"/>
            <a:ext cx="3352800"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Aluminum is a critical raw material for boat manufacturing.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2017, 117,000 or 44% of boats sold were primarily aluminum based.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Section 232 and AD/CVD tariffs are increasing global prices on aluminum, resulting in higher prices for marine manufacturers. </a:t>
            </a:r>
          </a:p>
        </p:txBody>
      </p:sp>
      <p:sp>
        <p:nvSpPr>
          <p:cNvPr id="11" name="TextBox 10">
            <a:extLst>
              <a:ext uri="{FF2B5EF4-FFF2-40B4-BE49-F238E27FC236}">
                <a16:creationId xmlns:a16="http://schemas.microsoft.com/office/drawing/2014/main" id="{3A51E307-1EBD-4369-B6D9-41DD46B72D79}"/>
              </a:ext>
            </a:extLst>
          </p:cNvPr>
          <p:cNvSpPr txBox="1"/>
          <p:nvPr/>
        </p:nvSpPr>
        <p:spPr>
          <a:xfrm>
            <a:off x="4113507" y="3207933"/>
            <a:ext cx="4038600"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Component parts and accessories add value and safety to boats, ultimately enhancing the user experience.</a:t>
            </a:r>
          </a:p>
          <a:p>
            <a:endParaRPr lang="en-US" sz="1400" dirty="0"/>
          </a:p>
          <a:p>
            <a:pPr marL="285750" indent="-285750">
              <a:buFont typeface="Arial" panose="020B0604020202020204" pitchFamily="34" charset="0"/>
              <a:buChar char="•"/>
            </a:pPr>
            <a:r>
              <a:rPr lang="en-US" sz="1400" dirty="0"/>
              <a:t>Section 301 tariffs impact nearly 300 marine related products ranging from engines to propellers to marine navigation and component parts. </a:t>
            </a:r>
          </a:p>
        </p:txBody>
      </p:sp>
      <p:sp>
        <p:nvSpPr>
          <p:cNvPr id="12" name="TextBox 11">
            <a:extLst>
              <a:ext uri="{FF2B5EF4-FFF2-40B4-BE49-F238E27FC236}">
                <a16:creationId xmlns:a16="http://schemas.microsoft.com/office/drawing/2014/main" id="{90C236DD-34BC-44D7-9690-EA826FF0EA5D}"/>
              </a:ext>
            </a:extLst>
          </p:cNvPr>
          <p:cNvSpPr txBox="1"/>
          <p:nvPr/>
        </p:nvSpPr>
        <p:spPr>
          <a:xfrm>
            <a:off x="8362940" y="3207933"/>
            <a:ext cx="3790950"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Exporting opens huge untapped markets for U.S. marine businesses, with more than 95% of the world’s consumers outside the U.S.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2017, exports increased 9.6% totaling $1.7 billion in value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Retaliation from trading partners targets </a:t>
            </a:r>
            <a:r>
              <a:rPr lang="en-US" sz="1400" b="1" dirty="0"/>
              <a:t>ALL BOATS, </a:t>
            </a:r>
            <a:r>
              <a:rPr lang="en-US" sz="1400" dirty="0"/>
              <a:t>not just aluminum,</a:t>
            </a:r>
            <a:r>
              <a:rPr lang="en-US" sz="1400" b="1" dirty="0"/>
              <a:t> </a:t>
            </a:r>
            <a:r>
              <a:rPr lang="en-US" sz="1400" dirty="0"/>
              <a:t>destined for their markets with tariffs. </a:t>
            </a:r>
          </a:p>
        </p:txBody>
      </p:sp>
    </p:spTree>
    <p:extLst>
      <p:ext uri="{BB962C8B-B14F-4D97-AF65-F5344CB8AC3E}">
        <p14:creationId xmlns:p14="http://schemas.microsoft.com/office/powerpoint/2010/main" val="128714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E36B15E-B4F9-41EB-B91C-7B53E5724337}"/>
              </a:ext>
            </a:extLst>
          </p:cNvPr>
          <p:cNvSpPr>
            <a:spLocks noGrp="1"/>
          </p:cNvSpPr>
          <p:nvPr>
            <p:ph type="title"/>
          </p:nvPr>
        </p:nvSpPr>
        <p:spPr>
          <a:xfrm>
            <a:off x="609600" y="123308"/>
            <a:ext cx="10972800" cy="1143000"/>
          </a:xfrm>
        </p:spPr>
        <p:txBody>
          <a:bodyPr/>
          <a:lstStyle/>
          <a:p>
            <a:r>
              <a:rPr lang="en-US" dirty="0"/>
              <a:t>Tariffs = Tax</a:t>
            </a:r>
          </a:p>
        </p:txBody>
      </p:sp>
      <p:sp>
        <p:nvSpPr>
          <p:cNvPr id="16" name="Content Placeholder 15">
            <a:extLst>
              <a:ext uri="{FF2B5EF4-FFF2-40B4-BE49-F238E27FC236}">
                <a16:creationId xmlns:a16="http://schemas.microsoft.com/office/drawing/2014/main" id="{608BEC0C-4B74-4592-895D-9EDB4218477B}"/>
              </a:ext>
            </a:extLst>
          </p:cNvPr>
          <p:cNvSpPr>
            <a:spLocks noGrp="1"/>
          </p:cNvSpPr>
          <p:nvPr>
            <p:ph sz="half" idx="1"/>
          </p:nvPr>
        </p:nvSpPr>
        <p:spPr>
          <a:xfrm>
            <a:off x="609600" y="1476376"/>
            <a:ext cx="5384800" cy="4525963"/>
          </a:xfrm>
        </p:spPr>
        <p:txBody>
          <a:bodyPr>
            <a:normAutofit fontScale="92500" lnSpcReduction="10000"/>
          </a:bodyPr>
          <a:lstStyle/>
          <a:p>
            <a:r>
              <a:rPr lang="en-US" sz="1600" dirty="0"/>
              <a:t>Tariffs are a tax on goods imported from overseas, making them less attractive to consumers. </a:t>
            </a:r>
          </a:p>
          <a:p>
            <a:pPr marL="0" indent="0">
              <a:buNone/>
            </a:pPr>
            <a:endParaRPr lang="en-US" sz="1600" dirty="0"/>
          </a:p>
          <a:p>
            <a:r>
              <a:rPr lang="en-US" sz="1600" dirty="0"/>
              <a:t>History illustrates that the marine industry does not fare well with burdensome excise taxes on boats. </a:t>
            </a:r>
          </a:p>
          <a:p>
            <a:pPr marL="0" indent="0">
              <a:buNone/>
            </a:pPr>
            <a:endParaRPr lang="en-US" sz="1600" dirty="0"/>
          </a:p>
          <a:p>
            <a:r>
              <a:rPr lang="en-US" sz="1600" dirty="0"/>
              <a:t>In the 1990’s a 10% tax on boats nearly sunk the industry, resulting in numerous boat manufacturers going out of business and nearly 25,000 American workers losing their jobs. </a:t>
            </a:r>
          </a:p>
          <a:p>
            <a:endParaRPr lang="en-US" sz="1600" dirty="0"/>
          </a:p>
          <a:p>
            <a:r>
              <a:rPr lang="en-US" sz="1600" dirty="0"/>
              <a:t>Finland, Turkey, Italy have all attempted to levy </a:t>
            </a:r>
          </a:p>
          <a:p>
            <a:pPr marL="0" indent="0">
              <a:buNone/>
            </a:pPr>
            <a:endParaRPr lang="en-US" sz="1600" dirty="0"/>
          </a:p>
          <a:p>
            <a:r>
              <a:rPr lang="en-US" sz="1600" dirty="0"/>
              <a:t>Demand for marine products is highly elastic and sensitive to even small changes in the sales price of boats. </a:t>
            </a:r>
          </a:p>
          <a:p>
            <a:pPr marL="0" indent="0">
              <a:buNone/>
            </a:pPr>
            <a:endParaRPr lang="en-US" sz="1600" dirty="0"/>
          </a:p>
          <a:p>
            <a:r>
              <a:rPr lang="en-US" sz="1600" dirty="0"/>
              <a:t>Increased tariffs for raw materials will increase the overall product cost and place additional burdens on the end user’s purchasing power. </a:t>
            </a:r>
          </a:p>
        </p:txBody>
      </p:sp>
      <p:pic>
        <p:nvPicPr>
          <p:cNvPr id="26" name="Content Placeholder 25">
            <a:extLst>
              <a:ext uri="{FF2B5EF4-FFF2-40B4-BE49-F238E27FC236}">
                <a16:creationId xmlns:a16="http://schemas.microsoft.com/office/drawing/2014/main" id="{111668AA-2265-422C-B580-F4E94D642730}"/>
              </a:ext>
            </a:extLst>
          </p:cNvPr>
          <p:cNvPicPr>
            <a:picLocks noGrp="1" noChangeAspect="1"/>
          </p:cNvPicPr>
          <p:nvPr>
            <p:ph sz="half" idx="2"/>
          </p:nvPr>
        </p:nvPicPr>
        <p:blipFill>
          <a:blip r:embed="rId2"/>
          <a:stretch>
            <a:fillRect/>
          </a:stretch>
        </p:blipFill>
        <p:spPr>
          <a:xfrm>
            <a:off x="7800856" y="1372283"/>
            <a:ext cx="2743438" cy="4334632"/>
          </a:xfrm>
          <a:prstGeom prst="rect">
            <a:avLst/>
          </a:prstGeom>
        </p:spPr>
      </p:pic>
      <p:pic>
        <p:nvPicPr>
          <p:cNvPr id="4098" name="Picture 2" descr="Image result for dollar sign">
            <a:extLst>
              <a:ext uri="{FF2B5EF4-FFF2-40B4-BE49-F238E27FC236}">
                <a16:creationId xmlns:a16="http://schemas.microsoft.com/office/drawing/2014/main" id="{09E7CF9C-718B-4AAF-BE41-029631909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309" y="2303333"/>
            <a:ext cx="2472532" cy="247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71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90D2-F3C4-4F3A-B86D-A25F095CFE25}"/>
              </a:ext>
            </a:extLst>
          </p:cNvPr>
          <p:cNvSpPr>
            <a:spLocks noGrp="1"/>
          </p:cNvSpPr>
          <p:nvPr>
            <p:ph type="ctrTitle"/>
          </p:nvPr>
        </p:nvSpPr>
        <p:spPr/>
        <p:txBody>
          <a:bodyPr/>
          <a:lstStyle/>
          <a:p>
            <a:r>
              <a:rPr lang="en-US" dirty="0"/>
              <a:t>Section 232</a:t>
            </a:r>
          </a:p>
        </p:txBody>
      </p:sp>
      <p:sp>
        <p:nvSpPr>
          <p:cNvPr id="3" name="Subtitle 2">
            <a:extLst>
              <a:ext uri="{FF2B5EF4-FFF2-40B4-BE49-F238E27FC236}">
                <a16:creationId xmlns:a16="http://schemas.microsoft.com/office/drawing/2014/main" id="{D0CA4693-BEA5-49BB-9342-8EB96871E58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30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19E4-DEB4-437B-8589-83B81F08E59A}"/>
              </a:ext>
            </a:extLst>
          </p:cNvPr>
          <p:cNvSpPr>
            <a:spLocks noGrp="1"/>
          </p:cNvSpPr>
          <p:nvPr>
            <p:ph type="title"/>
          </p:nvPr>
        </p:nvSpPr>
        <p:spPr/>
        <p:txBody>
          <a:bodyPr/>
          <a:lstStyle/>
          <a:p>
            <a:r>
              <a:rPr lang="en-US" b="1" dirty="0">
                <a:latin typeface="Arial Black" panose="020B0A04020102020204" pitchFamily="34" charset="0"/>
              </a:rPr>
              <a:t>Section 232 Tariffs: Background</a:t>
            </a:r>
            <a:r>
              <a:rPr lang="en-US" sz="3200" b="1" dirty="0">
                <a:latin typeface="Arial Black" panose="020B0A04020102020204" pitchFamily="34" charset="0"/>
              </a:rPr>
              <a:t> </a:t>
            </a:r>
            <a:br>
              <a:rPr lang="en-US" sz="3200" b="1" dirty="0">
                <a:latin typeface="Arial Black" panose="020B0A04020102020204" pitchFamily="34" charset="0"/>
              </a:rPr>
            </a:br>
            <a:endParaRPr lang="en-US" dirty="0"/>
          </a:p>
        </p:txBody>
      </p:sp>
      <p:sp>
        <p:nvSpPr>
          <p:cNvPr id="3" name="Content Placeholder 2">
            <a:extLst>
              <a:ext uri="{FF2B5EF4-FFF2-40B4-BE49-F238E27FC236}">
                <a16:creationId xmlns:a16="http://schemas.microsoft.com/office/drawing/2014/main" id="{5F0BBD34-848B-434E-B5FC-49F3FE8934C9}"/>
              </a:ext>
            </a:extLst>
          </p:cNvPr>
          <p:cNvSpPr>
            <a:spLocks noGrp="1"/>
          </p:cNvSpPr>
          <p:nvPr>
            <p:ph idx="1"/>
          </p:nvPr>
        </p:nvSpPr>
        <p:spPr>
          <a:xfrm>
            <a:off x="609600" y="1121709"/>
            <a:ext cx="10972800" cy="1316691"/>
          </a:xfrm>
        </p:spPr>
        <p:txBody>
          <a:bodyPr>
            <a:normAutofit/>
          </a:bodyPr>
          <a:lstStyle/>
          <a:p>
            <a:pPr marL="0" lvl="0" indent="0">
              <a:buNone/>
            </a:pPr>
            <a:r>
              <a:rPr lang="en-US" sz="2400" dirty="0">
                <a:cs typeface="Proxima Nova Rg"/>
              </a:rPr>
              <a:t>Section 232 of the Trade Expansion Act of 1962 allows the federal government to block or restrict imports to protect U.S. national security interests, including economic security. </a:t>
            </a:r>
            <a:endParaRPr lang="en-US" dirty="0"/>
          </a:p>
        </p:txBody>
      </p:sp>
      <p:pic>
        <p:nvPicPr>
          <p:cNvPr id="18" name="Picture 17">
            <a:extLst>
              <a:ext uri="{FF2B5EF4-FFF2-40B4-BE49-F238E27FC236}">
                <a16:creationId xmlns:a16="http://schemas.microsoft.com/office/drawing/2014/main" id="{A7B7105C-DA1F-4D62-B35E-6D9037003AE8}"/>
              </a:ext>
            </a:extLst>
          </p:cNvPr>
          <p:cNvPicPr>
            <a:picLocks noChangeAspect="1"/>
          </p:cNvPicPr>
          <p:nvPr/>
        </p:nvPicPr>
        <p:blipFill>
          <a:blip r:embed="rId2"/>
          <a:stretch>
            <a:fillRect/>
          </a:stretch>
        </p:blipFill>
        <p:spPr>
          <a:xfrm>
            <a:off x="6516932" y="2772508"/>
            <a:ext cx="3271838" cy="2119424"/>
          </a:xfrm>
          <a:prstGeom prst="rect">
            <a:avLst/>
          </a:prstGeom>
        </p:spPr>
      </p:pic>
      <p:pic>
        <p:nvPicPr>
          <p:cNvPr id="20" name="Content Placeholder 2">
            <a:extLst>
              <a:ext uri="{FF2B5EF4-FFF2-40B4-BE49-F238E27FC236}">
                <a16:creationId xmlns:a16="http://schemas.microsoft.com/office/drawing/2014/main" id="{5E8409F9-3D0B-4E57-82F9-B6250CDCC41C}"/>
              </a:ext>
            </a:extLst>
          </p:cNvPr>
          <p:cNvPicPr>
            <a:picLocks noChangeAspect="1"/>
          </p:cNvPicPr>
          <p:nvPr/>
        </p:nvPicPr>
        <p:blipFill>
          <a:blip r:embed="rId3"/>
          <a:stretch>
            <a:fillRect/>
          </a:stretch>
        </p:blipFill>
        <p:spPr>
          <a:xfrm>
            <a:off x="2549765" y="2772508"/>
            <a:ext cx="2283224" cy="2604041"/>
          </a:xfrm>
          <a:prstGeom prst="rect">
            <a:avLst/>
          </a:prstGeom>
        </p:spPr>
      </p:pic>
    </p:spTree>
    <p:extLst>
      <p:ext uri="{BB962C8B-B14F-4D97-AF65-F5344CB8AC3E}">
        <p14:creationId xmlns:p14="http://schemas.microsoft.com/office/powerpoint/2010/main" val="1046379638"/>
      </p:ext>
    </p:extLst>
  </p:cSld>
  <p:clrMapOvr>
    <a:masterClrMapping/>
  </p:clrMapOvr>
</p:sld>
</file>

<file path=ppt/theme/theme1.xml><?xml version="1.0" encoding="utf-8"?>
<a:theme xmlns:a="http://schemas.openxmlformats.org/drawingml/2006/main" name="NMMA Slide">
  <a:themeElements>
    <a:clrScheme name="Custom 9">
      <a:dk1>
        <a:srgbClr val="293239"/>
      </a:dk1>
      <a:lt1>
        <a:sysClr val="window" lastClr="FFFFFF"/>
      </a:lt1>
      <a:dk2>
        <a:srgbClr val="074284"/>
      </a:dk2>
      <a:lt2>
        <a:srgbClr val="B5BABC"/>
      </a:lt2>
      <a:accent1>
        <a:srgbClr val="118AAF"/>
      </a:accent1>
      <a:accent2>
        <a:srgbClr val="3C5C90"/>
      </a:accent2>
      <a:accent3>
        <a:srgbClr val="6C86AE"/>
      </a:accent3>
      <a:accent4>
        <a:srgbClr val="888F93"/>
      </a:accent4>
      <a:accent5>
        <a:srgbClr val="850002"/>
      </a:accent5>
      <a:accent6>
        <a:srgbClr val="A3B5CE"/>
      </a:accent6>
      <a:hlink>
        <a:srgbClr val="118AAF"/>
      </a:hlink>
      <a:folHlink>
        <a:srgbClr val="0742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MA Slide" id="{F0619736-F9C2-4FB8-8DF3-CD9A596488DD}" vid="{62F5A4F1-FFDD-4CCB-BCD0-FDC498A9EBE5}"/>
    </a:ext>
  </a:extLst>
</a:theme>
</file>

<file path=ppt/theme/theme2.xml><?xml version="1.0" encoding="utf-8"?>
<a:theme xmlns:a="http://schemas.openxmlformats.org/drawingml/2006/main" name="NMMA slides">
  <a:themeElements>
    <a:clrScheme name="Custom 9">
      <a:dk1>
        <a:srgbClr val="293239"/>
      </a:dk1>
      <a:lt1>
        <a:sysClr val="window" lastClr="FFFFFF"/>
      </a:lt1>
      <a:dk2>
        <a:srgbClr val="074284"/>
      </a:dk2>
      <a:lt2>
        <a:srgbClr val="B5BABC"/>
      </a:lt2>
      <a:accent1>
        <a:srgbClr val="118AAF"/>
      </a:accent1>
      <a:accent2>
        <a:srgbClr val="3C5C90"/>
      </a:accent2>
      <a:accent3>
        <a:srgbClr val="6C86AE"/>
      </a:accent3>
      <a:accent4>
        <a:srgbClr val="888F93"/>
      </a:accent4>
      <a:accent5>
        <a:srgbClr val="850002"/>
      </a:accent5>
      <a:accent6>
        <a:srgbClr val="A3B5CE"/>
      </a:accent6>
      <a:hlink>
        <a:srgbClr val="118AAF"/>
      </a:hlink>
      <a:folHlink>
        <a:srgbClr val="0742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MA slides" id="{05121DBD-0CD3-0444-880C-F13DFED33983}" vid="{EB54B78C-7085-6F4F-AD78-74E61D5FC4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NMMA Slide</Template>
  <TotalTime>2324</TotalTime>
  <Words>1811</Words>
  <Application>Microsoft Office PowerPoint</Application>
  <PresentationFormat>Widescreen</PresentationFormat>
  <Paragraphs>187</Paragraphs>
  <Slides>22</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Arial Black</vt:lpstr>
      <vt:lpstr>Calibri</vt:lpstr>
      <vt:lpstr>Proxima Nova Rg</vt:lpstr>
      <vt:lpstr>Times New Roman</vt:lpstr>
      <vt:lpstr>NMMA Slide</vt:lpstr>
      <vt:lpstr>NMMA slides</vt:lpstr>
      <vt:lpstr>PowerPoint Presentation</vt:lpstr>
      <vt:lpstr>Webinar Presenters</vt:lpstr>
      <vt:lpstr>On Today’s webinar</vt:lpstr>
      <vt:lpstr>Tariff Overview</vt:lpstr>
      <vt:lpstr>PowerPoint Presentation</vt:lpstr>
      <vt:lpstr>Tariffs Impact All of the marine Industry</vt:lpstr>
      <vt:lpstr>Tariffs = Tax</vt:lpstr>
      <vt:lpstr>Section 232</vt:lpstr>
      <vt:lpstr>Section 232 Tariffs: Background  </vt:lpstr>
      <vt:lpstr>Section 232 Tariffs: Current Status  </vt:lpstr>
      <vt:lpstr>Retaliation</vt:lpstr>
      <vt:lpstr>Canada</vt:lpstr>
      <vt:lpstr>Canada</vt:lpstr>
      <vt:lpstr>European Union</vt:lpstr>
      <vt:lpstr>Mexico</vt:lpstr>
      <vt:lpstr>Retaliation: Frequently Asked Questions  </vt:lpstr>
      <vt:lpstr>How you can help</vt:lpstr>
      <vt:lpstr>NMMA Response</vt:lpstr>
      <vt:lpstr>NMMA Letter to Prime Minister TrUdeau</vt:lpstr>
      <vt:lpstr>Join the fight! </vt:lpstr>
      <vt:lpstr>Submit Comments to Canadian Government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West</dc:creator>
  <cp:lastModifiedBy>Lance West</cp:lastModifiedBy>
  <cp:revision>77</cp:revision>
  <dcterms:created xsi:type="dcterms:W3CDTF">2018-06-11T15:32:47Z</dcterms:created>
  <dcterms:modified xsi:type="dcterms:W3CDTF">2018-06-13T18:31:44Z</dcterms:modified>
</cp:coreProperties>
</file>