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8" r:id="rId2"/>
    <p:sldMasterId id="2147483672" r:id="rId3"/>
    <p:sldMasterId id="2147483804" r:id="rId4"/>
  </p:sldMasterIdLst>
  <p:notesMasterIdLst>
    <p:notesMasterId r:id="rId37"/>
  </p:notesMasterIdLst>
  <p:sldIdLst>
    <p:sldId id="258" r:id="rId5"/>
    <p:sldId id="294" r:id="rId6"/>
    <p:sldId id="281" r:id="rId7"/>
    <p:sldId id="261" r:id="rId8"/>
    <p:sldId id="282" r:id="rId9"/>
    <p:sldId id="286" r:id="rId10"/>
    <p:sldId id="284" r:id="rId11"/>
    <p:sldId id="263" r:id="rId12"/>
    <p:sldId id="256" r:id="rId13"/>
    <p:sldId id="297" r:id="rId14"/>
    <p:sldId id="264" r:id="rId15"/>
    <p:sldId id="266" r:id="rId16"/>
    <p:sldId id="296" r:id="rId17"/>
    <p:sldId id="295" r:id="rId18"/>
    <p:sldId id="268" r:id="rId19"/>
    <p:sldId id="299" r:id="rId20"/>
    <p:sldId id="288" r:id="rId21"/>
    <p:sldId id="269" r:id="rId22"/>
    <p:sldId id="293" r:id="rId23"/>
    <p:sldId id="298" r:id="rId24"/>
    <p:sldId id="274" r:id="rId25"/>
    <p:sldId id="270" r:id="rId26"/>
    <p:sldId id="287" r:id="rId27"/>
    <p:sldId id="272" r:id="rId28"/>
    <p:sldId id="289" r:id="rId29"/>
    <p:sldId id="276" r:id="rId30"/>
    <p:sldId id="277" r:id="rId31"/>
    <p:sldId id="290" r:id="rId32"/>
    <p:sldId id="279" r:id="rId33"/>
    <p:sldId id="262" r:id="rId34"/>
    <p:sldId id="291" r:id="rId35"/>
    <p:sldId id="28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lie Hoyt" initials="CH" lastIdx="1" clrIdx="0">
    <p:extLst>
      <p:ext uri="{19B8F6BF-5375-455C-9EA6-DF929625EA0E}">
        <p15:presenceInfo xmlns:p15="http://schemas.microsoft.com/office/powerpoint/2012/main" userId="S::choyt@nmma.org::09fa01cc-2181-4495-a4a4-7d329a6061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70410" autoAdjust="0"/>
  </p:normalViewPr>
  <p:slideViewPr>
    <p:cSldViewPr snapToGrid="0">
      <p:cViewPr varScale="1">
        <p:scale>
          <a:sx n="63" d="100"/>
          <a:sy n="63" d="100"/>
        </p:scale>
        <p:origin x="75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7.xml.rels><?xml version="1.0" encoding="UTF-8" standalone="yes"?>
<Relationships xmlns="http://schemas.openxmlformats.org/package/2006/relationships"><Relationship Id="rId1" Type="http://schemas.openxmlformats.org/officeDocument/2006/relationships/hyperlink" Target="https://www.sba.gov/disaster-assistance/coronavirus-covid-19"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svg"/><Relationship Id="rId1"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5.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svg"/><Relationship Id="rId1" Type="http://schemas.openxmlformats.org/officeDocument/2006/relationships/image" Target="../media/image22.png"/><Relationship Id="rId6" Type="http://schemas.openxmlformats.org/officeDocument/2006/relationships/image" Target="../media/image21.svg"/><Relationship Id="rId5" Type="http://schemas.openxmlformats.org/officeDocument/2006/relationships/image" Target="../media/image24.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1" Type="http://schemas.openxmlformats.org/officeDocument/2006/relationships/hyperlink" Target="https://www.sba.gov/disaster-assistance/coronavirus-covid-1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6886A-1E51-4EE5-B27F-416ECF561AE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9D812F47-BEB1-48EE-A3B5-0EB4A90D2F48}">
      <dgm:prSet phldrT="[Text]"/>
      <dgm:spPr/>
      <dgm:t>
        <a:bodyPr/>
        <a:lstStyle/>
        <a:p>
          <a:r>
            <a:rPr lang="en-US" dirty="0"/>
            <a:t>March 6</a:t>
          </a:r>
        </a:p>
      </dgm:t>
    </dgm:pt>
    <dgm:pt modelId="{BC1C5C84-DB82-4ECA-B251-3DC8796FCFF7}" type="parTrans" cxnId="{2AA47611-23C7-44ED-9687-A33FF7674CFA}">
      <dgm:prSet/>
      <dgm:spPr/>
      <dgm:t>
        <a:bodyPr/>
        <a:lstStyle/>
        <a:p>
          <a:endParaRPr lang="en-US"/>
        </a:p>
      </dgm:t>
    </dgm:pt>
    <dgm:pt modelId="{F971559E-ADAB-41B9-97EE-A56D9332BE2A}" type="sibTrans" cxnId="{2AA47611-23C7-44ED-9687-A33FF7674CFA}">
      <dgm:prSet/>
      <dgm:spPr/>
      <dgm:t>
        <a:bodyPr/>
        <a:lstStyle/>
        <a:p>
          <a:endParaRPr lang="en-US"/>
        </a:p>
      </dgm:t>
    </dgm:pt>
    <dgm:pt modelId="{7A8DA182-5F1D-4711-AA88-220A23C0E7C5}">
      <dgm:prSet phldrT="[Text]"/>
      <dgm:spPr/>
      <dgm:t>
        <a:bodyPr/>
        <a:lstStyle/>
        <a:p>
          <a:r>
            <a:rPr lang="en-US" dirty="0"/>
            <a:t>$8.3 billion emergency coronavirus spending package</a:t>
          </a:r>
        </a:p>
      </dgm:t>
    </dgm:pt>
    <dgm:pt modelId="{98347D61-6EB6-4EB6-B9BE-91D5A582FFE2}" type="parTrans" cxnId="{3C7F9F9A-8CE2-4A28-A0E6-6483A2C3C486}">
      <dgm:prSet/>
      <dgm:spPr/>
      <dgm:t>
        <a:bodyPr/>
        <a:lstStyle/>
        <a:p>
          <a:endParaRPr lang="en-US"/>
        </a:p>
      </dgm:t>
    </dgm:pt>
    <dgm:pt modelId="{8B7A273C-0580-46A3-B655-4EB300D29784}" type="sibTrans" cxnId="{3C7F9F9A-8CE2-4A28-A0E6-6483A2C3C486}">
      <dgm:prSet/>
      <dgm:spPr/>
      <dgm:t>
        <a:bodyPr/>
        <a:lstStyle/>
        <a:p>
          <a:endParaRPr lang="en-US"/>
        </a:p>
      </dgm:t>
    </dgm:pt>
    <dgm:pt modelId="{B6AB5A2C-8D02-4B50-9369-7072E2EB1167}">
      <dgm:prSet phldrT="[Text]"/>
      <dgm:spPr/>
      <dgm:t>
        <a:bodyPr/>
        <a:lstStyle/>
        <a:p>
          <a:r>
            <a:rPr lang="en-US" dirty="0"/>
            <a:t>March 18</a:t>
          </a:r>
        </a:p>
      </dgm:t>
    </dgm:pt>
    <dgm:pt modelId="{49F82202-268C-4CB7-84DF-720061739EEA}" type="parTrans" cxnId="{3888EE14-72F9-4A6C-B640-CE124F137D8B}">
      <dgm:prSet/>
      <dgm:spPr/>
      <dgm:t>
        <a:bodyPr/>
        <a:lstStyle/>
        <a:p>
          <a:endParaRPr lang="en-US"/>
        </a:p>
      </dgm:t>
    </dgm:pt>
    <dgm:pt modelId="{8E2DBD2F-1567-4477-85ED-B15C0FCD6257}" type="sibTrans" cxnId="{3888EE14-72F9-4A6C-B640-CE124F137D8B}">
      <dgm:prSet/>
      <dgm:spPr/>
      <dgm:t>
        <a:bodyPr/>
        <a:lstStyle/>
        <a:p>
          <a:endParaRPr lang="en-US"/>
        </a:p>
      </dgm:t>
    </dgm:pt>
    <dgm:pt modelId="{5707F547-2665-4CC8-8E06-854F280C559A}">
      <dgm:prSet phldrT="[Text]"/>
      <dgm:spPr/>
      <dgm:t>
        <a:bodyPr/>
        <a:lstStyle/>
        <a:p>
          <a:r>
            <a:rPr lang="en-US" dirty="0"/>
            <a:t>$100 billion Families First Coronavirus Response Act</a:t>
          </a:r>
        </a:p>
      </dgm:t>
    </dgm:pt>
    <dgm:pt modelId="{50BFC71E-5CB5-409D-A069-5222C21BC06E}" type="parTrans" cxnId="{4CD0649B-D989-4663-B299-4531B83AAA9A}">
      <dgm:prSet/>
      <dgm:spPr/>
      <dgm:t>
        <a:bodyPr/>
        <a:lstStyle/>
        <a:p>
          <a:endParaRPr lang="en-US"/>
        </a:p>
      </dgm:t>
    </dgm:pt>
    <dgm:pt modelId="{3480E1F0-21D9-4328-BAF5-A87BD75BCD04}" type="sibTrans" cxnId="{4CD0649B-D989-4663-B299-4531B83AAA9A}">
      <dgm:prSet/>
      <dgm:spPr/>
      <dgm:t>
        <a:bodyPr/>
        <a:lstStyle/>
        <a:p>
          <a:endParaRPr lang="en-US"/>
        </a:p>
      </dgm:t>
    </dgm:pt>
    <dgm:pt modelId="{32AF8E21-994E-44F6-9A35-E05946B939EF}">
      <dgm:prSet phldrT="[Text]"/>
      <dgm:spPr/>
      <dgm:t>
        <a:bodyPr/>
        <a:lstStyle/>
        <a:p>
          <a:r>
            <a:rPr lang="en-US" dirty="0"/>
            <a:t>March 27</a:t>
          </a:r>
        </a:p>
      </dgm:t>
    </dgm:pt>
    <dgm:pt modelId="{DE734EAC-7B52-47F8-8469-70693EBD665E}" type="parTrans" cxnId="{C5075F26-6E96-4F1D-8235-D894943DB29E}">
      <dgm:prSet/>
      <dgm:spPr/>
      <dgm:t>
        <a:bodyPr/>
        <a:lstStyle/>
        <a:p>
          <a:endParaRPr lang="en-US"/>
        </a:p>
      </dgm:t>
    </dgm:pt>
    <dgm:pt modelId="{8326E031-1072-4D12-9D3C-E8682186F016}" type="sibTrans" cxnId="{C5075F26-6E96-4F1D-8235-D894943DB29E}">
      <dgm:prSet/>
      <dgm:spPr/>
      <dgm:t>
        <a:bodyPr/>
        <a:lstStyle/>
        <a:p>
          <a:endParaRPr lang="en-US"/>
        </a:p>
      </dgm:t>
    </dgm:pt>
    <dgm:pt modelId="{C5DDCDA2-188B-434F-B9AF-311EC0C331A2}">
      <dgm:prSet phldrT="[Text]"/>
      <dgm:spPr/>
      <dgm:t>
        <a:bodyPr/>
        <a:lstStyle/>
        <a:p>
          <a:r>
            <a:rPr lang="en-US" dirty="0"/>
            <a:t>$2.2 trillion CARES Act</a:t>
          </a:r>
        </a:p>
      </dgm:t>
    </dgm:pt>
    <dgm:pt modelId="{89E1174D-A506-44C8-B6AC-581D6B627605}" type="parTrans" cxnId="{4845213E-8F3B-47AF-8482-672EB15D4BFA}">
      <dgm:prSet/>
      <dgm:spPr/>
      <dgm:t>
        <a:bodyPr/>
        <a:lstStyle/>
        <a:p>
          <a:endParaRPr lang="en-US"/>
        </a:p>
      </dgm:t>
    </dgm:pt>
    <dgm:pt modelId="{2C6EE623-9571-4D14-B89C-45323792C7BE}" type="sibTrans" cxnId="{4845213E-8F3B-47AF-8482-672EB15D4BFA}">
      <dgm:prSet/>
      <dgm:spPr/>
      <dgm:t>
        <a:bodyPr/>
        <a:lstStyle/>
        <a:p>
          <a:endParaRPr lang="en-US"/>
        </a:p>
      </dgm:t>
    </dgm:pt>
    <dgm:pt modelId="{E77FF74C-971C-46F9-B83D-42429E08D820}" type="pres">
      <dgm:prSet presAssocID="{1956886A-1E51-4EE5-B27F-416ECF561AE9}" presName="linearFlow" presStyleCnt="0">
        <dgm:presLayoutVars>
          <dgm:dir/>
          <dgm:animLvl val="lvl"/>
          <dgm:resizeHandles val="exact"/>
        </dgm:presLayoutVars>
      </dgm:prSet>
      <dgm:spPr/>
    </dgm:pt>
    <dgm:pt modelId="{9501EEAC-4F8F-4934-B4B5-EC38296AEBE6}" type="pres">
      <dgm:prSet presAssocID="{9D812F47-BEB1-48EE-A3B5-0EB4A90D2F48}" presName="composite" presStyleCnt="0"/>
      <dgm:spPr/>
    </dgm:pt>
    <dgm:pt modelId="{75BADB6B-667C-4E71-BCA0-473615F66546}" type="pres">
      <dgm:prSet presAssocID="{9D812F47-BEB1-48EE-A3B5-0EB4A90D2F48}" presName="parTx" presStyleLbl="node1" presStyleIdx="0" presStyleCnt="3">
        <dgm:presLayoutVars>
          <dgm:chMax val="0"/>
          <dgm:chPref val="0"/>
          <dgm:bulletEnabled val="1"/>
        </dgm:presLayoutVars>
      </dgm:prSet>
      <dgm:spPr/>
    </dgm:pt>
    <dgm:pt modelId="{875CBBAB-E594-4904-AACA-C8129122A360}" type="pres">
      <dgm:prSet presAssocID="{9D812F47-BEB1-48EE-A3B5-0EB4A90D2F48}" presName="parSh" presStyleLbl="node1" presStyleIdx="0" presStyleCnt="3"/>
      <dgm:spPr/>
    </dgm:pt>
    <dgm:pt modelId="{1E74B7B5-6354-43FF-8F13-9DC569A5F689}" type="pres">
      <dgm:prSet presAssocID="{9D812F47-BEB1-48EE-A3B5-0EB4A90D2F48}" presName="desTx" presStyleLbl="fgAcc1" presStyleIdx="0" presStyleCnt="3">
        <dgm:presLayoutVars>
          <dgm:bulletEnabled val="1"/>
        </dgm:presLayoutVars>
      </dgm:prSet>
      <dgm:spPr/>
    </dgm:pt>
    <dgm:pt modelId="{A8808E17-3E50-4F2B-AE2D-41C6818BDCD0}" type="pres">
      <dgm:prSet presAssocID="{F971559E-ADAB-41B9-97EE-A56D9332BE2A}" presName="sibTrans" presStyleLbl="sibTrans2D1" presStyleIdx="0" presStyleCnt="2"/>
      <dgm:spPr/>
    </dgm:pt>
    <dgm:pt modelId="{B8C86EA8-4F7F-4F9F-8708-A45BE4B64285}" type="pres">
      <dgm:prSet presAssocID="{F971559E-ADAB-41B9-97EE-A56D9332BE2A}" presName="connTx" presStyleLbl="sibTrans2D1" presStyleIdx="0" presStyleCnt="2"/>
      <dgm:spPr/>
    </dgm:pt>
    <dgm:pt modelId="{F409FD49-8530-4962-962F-D8C31632DCF1}" type="pres">
      <dgm:prSet presAssocID="{B6AB5A2C-8D02-4B50-9369-7072E2EB1167}" presName="composite" presStyleCnt="0"/>
      <dgm:spPr/>
    </dgm:pt>
    <dgm:pt modelId="{61F6443E-BBAE-415C-85C2-F70C751E0AF8}" type="pres">
      <dgm:prSet presAssocID="{B6AB5A2C-8D02-4B50-9369-7072E2EB1167}" presName="parTx" presStyleLbl="node1" presStyleIdx="0" presStyleCnt="3">
        <dgm:presLayoutVars>
          <dgm:chMax val="0"/>
          <dgm:chPref val="0"/>
          <dgm:bulletEnabled val="1"/>
        </dgm:presLayoutVars>
      </dgm:prSet>
      <dgm:spPr/>
    </dgm:pt>
    <dgm:pt modelId="{A689D88E-500A-4FCE-9C83-34830317F2DF}" type="pres">
      <dgm:prSet presAssocID="{B6AB5A2C-8D02-4B50-9369-7072E2EB1167}" presName="parSh" presStyleLbl="node1" presStyleIdx="1" presStyleCnt="3"/>
      <dgm:spPr/>
    </dgm:pt>
    <dgm:pt modelId="{73673CAF-03BA-40F4-AD9A-421F9C9C1266}" type="pres">
      <dgm:prSet presAssocID="{B6AB5A2C-8D02-4B50-9369-7072E2EB1167}" presName="desTx" presStyleLbl="fgAcc1" presStyleIdx="1" presStyleCnt="3">
        <dgm:presLayoutVars>
          <dgm:bulletEnabled val="1"/>
        </dgm:presLayoutVars>
      </dgm:prSet>
      <dgm:spPr/>
    </dgm:pt>
    <dgm:pt modelId="{272EE69B-8206-421C-AFC0-68320F70F6FF}" type="pres">
      <dgm:prSet presAssocID="{8E2DBD2F-1567-4477-85ED-B15C0FCD6257}" presName="sibTrans" presStyleLbl="sibTrans2D1" presStyleIdx="1" presStyleCnt="2"/>
      <dgm:spPr/>
    </dgm:pt>
    <dgm:pt modelId="{7A4CDEB0-FB5F-4598-9190-5F9FF45344C8}" type="pres">
      <dgm:prSet presAssocID="{8E2DBD2F-1567-4477-85ED-B15C0FCD6257}" presName="connTx" presStyleLbl="sibTrans2D1" presStyleIdx="1" presStyleCnt="2"/>
      <dgm:spPr/>
    </dgm:pt>
    <dgm:pt modelId="{C116A4A2-C71E-4093-8B70-4AF72937E7A5}" type="pres">
      <dgm:prSet presAssocID="{32AF8E21-994E-44F6-9A35-E05946B939EF}" presName="composite" presStyleCnt="0"/>
      <dgm:spPr/>
    </dgm:pt>
    <dgm:pt modelId="{297CE229-619D-4D2A-872B-3181DA2FE644}" type="pres">
      <dgm:prSet presAssocID="{32AF8E21-994E-44F6-9A35-E05946B939EF}" presName="parTx" presStyleLbl="node1" presStyleIdx="1" presStyleCnt="3">
        <dgm:presLayoutVars>
          <dgm:chMax val="0"/>
          <dgm:chPref val="0"/>
          <dgm:bulletEnabled val="1"/>
        </dgm:presLayoutVars>
      </dgm:prSet>
      <dgm:spPr/>
    </dgm:pt>
    <dgm:pt modelId="{49858AA3-B9B2-4215-B32C-AD1E10B26BCD}" type="pres">
      <dgm:prSet presAssocID="{32AF8E21-994E-44F6-9A35-E05946B939EF}" presName="parSh" presStyleLbl="node1" presStyleIdx="2" presStyleCnt="3"/>
      <dgm:spPr/>
    </dgm:pt>
    <dgm:pt modelId="{27C756BE-CBC3-4FA2-A83D-2701DBDD9DB0}" type="pres">
      <dgm:prSet presAssocID="{32AF8E21-994E-44F6-9A35-E05946B939EF}" presName="desTx" presStyleLbl="fgAcc1" presStyleIdx="2" presStyleCnt="3">
        <dgm:presLayoutVars>
          <dgm:bulletEnabled val="1"/>
        </dgm:presLayoutVars>
      </dgm:prSet>
      <dgm:spPr/>
    </dgm:pt>
  </dgm:ptLst>
  <dgm:cxnLst>
    <dgm:cxn modelId="{0D933707-03E2-4F6A-A6E0-47A949CFDDCD}" type="presOf" srcId="{9D812F47-BEB1-48EE-A3B5-0EB4A90D2F48}" destId="{75BADB6B-667C-4E71-BCA0-473615F66546}" srcOrd="0" destOrd="0" presId="urn:microsoft.com/office/officeart/2005/8/layout/process3"/>
    <dgm:cxn modelId="{2AA47611-23C7-44ED-9687-A33FF7674CFA}" srcId="{1956886A-1E51-4EE5-B27F-416ECF561AE9}" destId="{9D812F47-BEB1-48EE-A3B5-0EB4A90D2F48}" srcOrd="0" destOrd="0" parTransId="{BC1C5C84-DB82-4ECA-B251-3DC8796FCFF7}" sibTransId="{F971559E-ADAB-41B9-97EE-A56D9332BE2A}"/>
    <dgm:cxn modelId="{3888EE14-72F9-4A6C-B640-CE124F137D8B}" srcId="{1956886A-1E51-4EE5-B27F-416ECF561AE9}" destId="{B6AB5A2C-8D02-4B50-9369-7072E2EB1167}" srcOrd="1" destOrd="0" parTransId="{49F82202-268C-4CB7-84DF-720061739EEA}" sibTransId="{8E2DBD2F-1567-4477-85ED-B15C0FCD6257}"/>
    <dgm:cxn modelId="{4F8C3A1A-929B-4348-B89E-5F4F79B32A9D}" type="presOf" srcId="{8E2DBD2F-1567-4477-85ED-B15C0FCD6257}" destId="{272EE69B-8206-421C-AFC0-68320F70F6FF}" srcOrd="0" destOrd="0" presId="urn:microsoft.com/office/officeart/2005/8/layout/process3"/>
    <dgm:cxn modelId="{040C6E1C-1022-4761-A058-63414E7EDD0C}" type="presOf" srcId="{C5DDCDA2-188B-434F-B9AF-311EC0C331A2}" destId="{27C756BE-CBC3-4FA2-A83D-2701DBDD9DB0}" srcOrd="0" destOrd="0" presId="urn:microsoft.com/office/officeart/2005/8/layout/process3"/>
    <dgm:cxn modelId="{C5075F26-6E96-4F1D-8235-D894943DB29E}" srcId="{1956886A-1E51-4EE5-B27F-416ECF561AE9}" destId="{32AF8E21-994E-44F6-9A35-E05946B939EF}" srcOrd="2" destOrd="0" parTransId="{DE734EAC-7B52-47F8-8469-70693EBD665E}" sibTransId="{8326E031-1072-4D12-9D3C-E8682186F016}"/>
    <dgm:cxn modelId="{63C8A030-FD75-4DFF-B2BE-904E9A39AB05}" type="presOf" srcId="{7A8DA182-5F1D-4711-AA88-220A23C0E7C5}" destId="{1E74B7B5-6354-43FF-8F13-9DC569A5F689}" srcOrd="0" destOrd="0" presId="urn:microsoft.com/office/officeart/2005/8/layout/process3"/>
    <dgm:cxn modelId="{85A88936-DC0B-4426-8923-30C20CFBF3A9}" type="presOf" srcId="{B6AB5A2C-8D02-4B50-9369-7072E2EB1167}" destId="{61F6443E-BBAE-415C-85C2-F70C751E0AF8}" srcOrd="0" destOrd="0" presId="urn:microsoft.com/office/officeart/2005/8/layout/process3"/>
    <dgm:cxn modelId="{4845213E-8F3B-47AF-8482-672EB15D4BFA}" srcId="{32AF8E21-994E-44F6-9A35-E05946B939EF}" destId="{C5DDCDA2-188B-434F-B9AF-311EC0C331A2}" srcOrd="0" destOrd="0" parTransId="{89E1174D-A506-44C8-B6AC-581D6B627605}" sibTransId="{2C6EE623-9571-4D14-B89C-45323792C7BE}"/>
    <dgm:cxn modelId="{C4AE0564-7683-4F74-A27F-51634CEF1482}" type="presOf" srcId="{5707F547-2665-4CC8-8E06-854F280C559A}" destId="{73673CAF-03BA-40F4-AD9A-421F9C9C1266}" srcOrd="0" destOrd="0" presId="urn:microsoft.com/office/officeart/2005/8/layout/process3"/>
    <dgm:cxn modelId="{2CAAF252-15BA-46F0-B761-DDC71E130E64}" type="presOf" srcId="{9D812F47-BEB1-48EE-A3B5-0EB4A90D2F48}" destId="{875CBBAB-E594-4904-AACA-C8129122A360}" srcOrd="1" destOrd="0" presId="urn:microsoft.com/office/officeart/2005/8/layout/process3"/>
    <dgm:cxn modelId="{97963955-0849-429C-A3BC-09FD3E48120D}" type="presOf" srcId="{32AF8E21-994E-44F6-9A35-E05946B939EF}" destId="{297CE229-619D-4D2A-872B-3181DA2FE644}" srcOrd="0" destOrd="0" presId="urn:microsoft.com/office/officeart/2005/8/layout/process3"/>
    <dgm:cxn modelId="{BD6F5B78-37E2-4171-B8F9-B7AD7A7D011A}" type="presOf" srcId="{8E2DBD2F-1567-4477-85ED-B15C0FCD6257}" destId="{7A4CDEB0-FB5F-4598-9190-5F9FF45344C8}" srcOrd="1" destOrd="0" presId="urn:microsoft.com/office/officeart/2005/8/layout/process3"/>
    <dgm:cxn modelId="{6880897F-37CA-4D26-ADB0-2946BA1A5705}" type="presOf" srcId="{32AF8E21-994E-44F6-9A35-E05946B939EF}" destId="{49858AA3-B9B2-4215-B32C-AD1E10B26BCD}" srcOrd="1" destOrd="0" presId="urn:microsoft.com/office/officeart/2005/8/layout/process3"/>
    <dgm:cxn modelId="{3C7F9F9A-8CE2-4A28-A0E6-6483A2C3C486}" srcId="{9D812F47-BEB1-48EE-A3B5-0EB4A90D2F48}" destId="{7A8DA182-5F1D-4711-AA88-220A23C0E7C5}" srcOrd="0" destOrd="0" parTransId="{98347D61-6EB6-4EB6-B9BE-91D5A582FFE2}" sibTransId="{8B7A273C-0580-46A3-B655-4EB300D29784}"/>
    <dgm:cxn modelId="{4CD0649B-D989-4663-B299-4531B83AAA9A}" srcId="{B6AB5A2C-8D02-4B50-9369-7072E2EB1167}" destId="{5707F547-2665-4CC8-8E06-854F280C559A}" srcOrd="0" destOrd="0" parTransId="{50BFC71E-5CB5-409D-A069-5222C21BC06E}" sibTransId="{3480E1F0-21D9-4328-BAF5-A87BD75BCD04}"/>
    <dgm:cxn modelId="{81E4AF9E-A1B4-42E9-8582-758CACB3BC31}" type="presOf" srcId="{B6AB5A2C-8D02-4B50-9369-7072E2EB1167}" destId="{A689D88E-500A-4FCE-9C83-34830317F2DF}" srcOrd="1" destOrd="0" presId="urn:microsoft.com/office/officeart/2005/8/layout/process3"/>
    <dgm:cxn modelId="{45FE26A2-81EE-4BD5-ADA1-ACC035A4C65C}" type="presOf" srcId="{F971559E-ADAB-41B9-97EE-A56D9332BE2A}" destId="{A8808E17-3E50-4F2B-AE2D-41C6818BDCD0}" srcOrd="0" destOrd="0" presId="urn:microsoft.com/office/officeart/2005/8/layout/process3"/>
    <dgm:cxn modelId="{454B64AA-C572-472C-9FF6-C91CF95C3319}" type="presOf" srcId="{F971559E-ADAB-41B9-97EE-A56D9332BE2A}" destId="{B8C86EA8-4F7F-4F9F-8708-A45BE4B64285}" srcOrd="1" destOrd="0" presId="urn:microsoft.com/office/officeart/2005/8/layout/process3"/>
    <dgm:cxn modelId="{BF8B5BB7-6969-4E75-A5FB-6CDC48E5C64D}" type="presOf" srcId="{1956886A-1E51-4EE5-B27F-416ECF561AE9}" destId="{E77FF74C-971C-46F9-B83D-42429E08D820}" srcOrd="0" destOrd="0" presId="urn:microsoft.com/office/officeart/2005/8/layout/process3"/>
    <dgm:cxn modelId="{6D107E9D-A33A-4DA9-A0EB-4E1B79C52595}" type="presParOf" srcId="{E77FF74C-971C-46F9-B83D-42429E08D820}" destId="{9501EEAC-4F8F-4934-B4B5-EC38296AEBE6}" srcOrd="0" destOrd="0" presId="urn:microsoft.com/office/officeart/2005/8/layout/process3"/>
    <dgm:cxn modelId="{E2B4B8EA-1A87-414E-A06D-0028FA8E6E3E}" type="presParOf" srcId="{9501EEAC-4F8F-4934-B4B5-EC38296AEBE6}" destId="{75BADB6B-667C-4E71-BCA0-473615F66546}" srcOrd="0" destOrd="0" presId="urn:microsoft.com/office/officeart/2005/8/layout/process3"/>
    <dgm:cxn modelId="{97283A10-ACE5-467C-A75C-4BD682A2941A}" type="presParOf" srcId="{9501EEAC-4F8F-4934-B4B5-EC38296AEBE6}" destId="{875CBBAB-E594-4904-AACA-C8129122A360}" srcOrd="1" destOrd="0" presId="urn:microsoft.com/office/officeart/2005/8/layout/process3"/>
    <dgm:cxn modelId="{A494C95F-2F9C-4E2B-86FF-936A33D2ED4B}" type="presParOf" srcId="{9501EEAC-4F8F-4934-B4B5-EC38296AEBE6}" destId="{1E74B7B5-6354-43FF-8F13-9DC569A5F689}" srcOrd="2" destOrd="0" presId="urn:microsoft.com/office/officeart/2005/8/layout/process3"/>
    <dgm:cxn modelId="{FB6C28C6-EEF5-4AF4-A5F4-A12D54E683FC}" type="presParOf" srcId="{E77FF74C-971C-46F9-B83D-42429E08D820}" destId="{A8808E17-3E50-4F2B-AE2D-41C6818BDCD0}" srcOrd="1" destOrd="0" presId="urn:microsoft.com/office/officeart/2005/8/layout/process3"/>
    <dgm:cxn modelId="{BF80EFCA-2625-4A4A-B99C-70ECB9D723FF}" type="presParOf" srcId="{A8808E17-3E50-4F2B-AE2D-41C6818BDCD0}" destId="{B8C86EA8-4F7F-4F9F-8708-A45BE4B64285}" srcOrd="0" destOrd="0" presId="urn:microsoft.com/office/officeart/2005/8/layout/process3"/>
    <dgm:cxn modelId="{4DA756E5-3BBA-401A-B551-00454B9C4B35}" type="presParOf" srcId="{E77FF74C-971C-46F9-B83D-42429E08D820}" destId="{F409FD49-8530-4962-962F-D8C31632DCF1}" srcOrd="2" destOrd="0" presId="urn:microsoft.com/office/officeart/2005/8/layout/process3"/>
    <dgm:cxn modelId="{27A1C141-B2BC-43FF-BF19-4434BD639C3C}" type="presParOf" srcId="{F409FD49-8530-4962-962F-D8C31632DCF1}" destId="{61F6443E-BBAE-415C-85C2-F70C751E0AF8}" srcOrd="0" destOrd="0" presId="urn:microsoft.com/office/officeart/2005/8/layout/process3"/>
    <dgm:cxn modelId="{8324130E-BEE1-402A-81DA-CFEF2F51A084}" type="presParOf" srcId="{F409FD49-8530-4962-962F-D8C31632DCF1}" destId="{A689D88E-500A-4FCE-9C83-34830317F2DF}" srcOrd="1" destOrd="0" presId="urn:microsoft.com/office/officeart/2005/8/layout/process3"/>
    <dgm:cxn modelId="{6E6ACFD4-83D2-4D24-94A9-CC81E38150F2}" type="presParOf" srcId="{F409FD49-8530-4962-962F-D8C31632DCF1}" destId="{73673CAF-03BA-40F4-AD9A-421F9C9C1266}" srcOrd="2" destOrd="0" presId="urn:microsoft.com/office/officeart/2005/8/layout/process3"/>
    <dgm:cxn modelId="{AFE4D392-0123-4FC5-A57E-EF186D63AFBD}" type="presParOf" srcId="{E77FF74C-971C-46F9-B83D-42429E08D820}" destId="{272EE69B-8206-421C-AFC0-68320F70F6FF}" srcOrd="3" destOrd="0" presId="urn:microsoft.com/office/officeart/2005/8/layout/process3"/>
    <dgm:cxn modelId="{A74A3CD9-CF4A-467C-BC2C-F5D3D92BFCAD}" type="presParOf" srcId="{272EE69B-8206-421C-AFC0-68320F70F6FF}" destId="{7A4CDEB0-FB5F-4598-9190-5F9FF45344C8}" srcOrd="0" destOrd="0" presId="urn:microsoft.com/office/officeart/2005/8/layout/process3"/>
    <dgm:cxn modelId="{47EFA12F-7D38-499D-B4B5-A18D1FD69FF5}" type="presParOf" srcId="{E77FF74C-971C-46F9-B83D-42429E08D820}" destId="{C116A4A2-C71E-4093-8B70-4AF72937E7A5}" srcOrd="4" destOrd="0" presId="urn:microsoft.com/office/officeart/2005/8/layout/process3"/>
    <dgm:cxn modelId="{E34FAECE-0547-43A9-A701-13C8767BA702}" type="presParOf" srcId="{C116A4A2-C71E-4093-8B70-4AF72937E7A5}" destId="{297CE229-619D-4D2A-872B-3181DA2FE644}" srcOrd="0" destOrd="0" presId="urn:microsoft.com/office/officeart/2005/8/layout/process3"/>
    <dgm:cxn modelId="{DA1DA3CD-391D-4653-8E11-FC8C7D503754}" type="presParOf" srcId="{C116A4A2-C71E-4093-8B70-4AF72937E7A5}" destId="{49858AA3-B9B2-4215-B32C-AD1E10B26BCD}" srcOrd="1" destOrd="0" presId="urn:microsoft.com/office/officeart/2005/8/layout/process3"/>
    <dgm:cxn modelId="{6D3C6F30-74A2-42F0-8875-58A71622600B}" type="presParOf" srcId="{C116A4A2-C71E-4093-8B70-4AF72937E7A5}" destId="{27C756BE-CBC3-4FA2-A83D-2701DBDD9DB0}"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6F0580-BAD7-4A3D-86B3-C4D5B6E502F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55EFB25-5C5C-40EC-9363-725BE0791A9E}">
      <dgm:prSet phldrT="[Text]"/>
      <dgm:spPr/>
      <dgm:t>
        <a:bodyPr/>
        <a:lstStyle/>
        <a:p>
          <a:pPr>
            <a:lnSpc>
              <a:spcPct val="100000"/>
            </a:lnSpc>
          </a:pPr>
          <a:r>
            <a:rPr lang="en-US" dirty="0"/>
            <a:t>$8 billion funding for public health agencies including:</a:t>
          </a:r>
        </a:p>
      </dgm:t>
    </dgm:pt>
    <dgm:pt modelId="{EB389FC3-5098-476A-A4F0-146AEE337853}" type="parTrans" cxnId="{D9C71F01-81D3-4F8D-815F-03A9A52F5DF6}">
      <dgm:prSet/>
      <dgm:spPr/>
      <dgm:t>
        <a:bodyPr/>
        <a:lstStyle/>
        <a:p>
          <a:endParaRPr lang="en-US"/>
        </a:p>
      </dgm:t>
    </dgm:pt>
    <dgm:pt modelId="{34980927-7A0F-4F0D-99F6-E186A6C0E513}" type="sibTrans" cxnId="{D9C71F01-81D3-4F8D-815F-03A9A52F5DF6}">
      <dgm:prSet/>
      <dgm:spPr/>
      <dgm:t>
        <a:bodyPr/>
        <a:lstStyle/>
        <a:p>
          <a:endParaRPr lang="en-US"/>
        </a:p>
      </dgm:t>
    </dgm:pt>
    <dgm:pt modelId="{DA017B22-2179-4604-8E95-3484A0924AF3}">
      <dgm:prSet phldrT="[Text]"/>
      <dgm:spPr/>
      <dgm:t>
        <a:bodyPr/>
        <a:lstStyle/>
        <a:p>
          <a:pPr>
            <a:lnSpc>
              <a:spcPct val="100000"/>
            </a:lnSpc>
          </a:pPr>
          <a:r>
            <a:rPr lang="en-US" dirty="0"/>
            <a:t>$4 billion to make tests available</a:t>
          </a:r>
        </a:p>
      </dgm:t>
    </dgm:pt>
    <dgm:pt modelId="{E583629D-78FD-44E9-AC2B-96FD308EEEB1}" type="parTrans" cxnId="{6DE4BC0B-121B-43AA-8513-47A3513BDFCD}">
      <dgm:prSet/>
      <dgm:spPr/>
      <dgm:t>
        <a:bodyPr/>
        <a:lstStyle/>
        <a:p>
          <a:endParaRPr lang="en-US"/>
        </a:p>
      </dgm:t>
    </dgm:pt>
    <dgm:pt modelId="{9E511ED7-D7F4-4995-B494-A7DF57F42D8C}" type="sibTrans" cxnId="{6DE4BC0B-121B-43AA-8513-47A3513BDFCD}">
      <dgm:prSet/>
      <dgm:spPr/>
      <dgm:t>
        <a:bodyPr/>
        <a:lstStyle/>
        <a:p>
          <a:endParaRPr lang="en-US"/>
        </a:p>
      </dgm:t>
    </dgm:pt>
    <dgm:pt modelId="{058B5C2F-1826-4FD7-B67C-5AB65ACD92C0}">
      <dgm:prSet phldrT="[Text]"/>
      <dgm:spPr/>
      <dgm:t>
        <a:bodyPr/>
        <a:lstStyle/>
        <a:p>
          <a:pPr>
            <a:lnSpc>
              <a:spcPct val="100000"/>
            </a:lnSpc>
          </a:pPr>
          <a:r>
            <a:rPr lang="en-US" dirty="0"/>
            <a:t>$1 billion in loan subsidies for small businesses</a:t>
          </a:r>
        </a:p>
      </dgm:t>
    </dgm:pt>
    <dgm:pt modelId="{F3F2AA8B-8B97-46EC-90EC-267EBC41E768}" type="parTrans" cxnId="{D29D2B05-3618-476A-9E76-A733AB5CB86C}">
      <dgm:prSet/>
      <dgm:spPr/>
      <dgm:t>
        <a:bodyPr/>
        <a:lstStyle/>
        <a:p>
          <a:endParaRPr lang="en-US"/>
        </a:p>
      </dgm:t>
    </dgm:pt>
    <dgm:pt modelId="{6F3C9D53-70C0-4011-9C6D-424E56F94E65}" type="sibTrans" cxnId="{D29D2B05-3618-476A-9E76-A733AB5CB86C}">
      <dgm:prSet/>
      <dgm:spPr/>
      <dgm:t>
        <a:bodyPr/>
        <a:lstStyle/>
        <a:p>
          <a:endParaRPr lang="en-US"/>
        </a:p>
      </dgm:t>
    </dgm:pt>
    <dgm:pt modelId="{94BAE71A-B956-468C-BEFE-8FD14E2F1837}" type="pres">
      <dgm:prSet presAssocID="{446F0580-BAD7-4A3D-86B3-C4D5B6E502FA}" presName="root" presStyleCnt="0">
        <dgm:presLayoutVars>
          <dgm:dir/>
          <dgm:resizeHandles val="exact"/>
        </dgm:presLayoutVars>
      </dgm:prSet>
      <dgm:spPr/>
    </dgm:pt>
    <dgm:pt modelId="{BAD72109-F05B-4AA1-9315-D791D4575432}" type="pres">
      <dgm:prSet presAssocID="{255EFB25-5C5C-40EC-9363-725BE0791A9E}" presName="compNode" presStyleCnt="0"/>
      <dgm:spPr/>
    </dgm:pt>
    <dgm:pt modelId="{7F6A368E-3D91-49F4-83B1-F6C83971AF43}" type="pres">
      <dgm:prSet presAssocID="{255EFB25-5C5C-40EC-9363-725BE0791A9E}" presName="bgRect" presStyleLbl="bgShp" presStyleIdx="0" presStyleCnt="3"/>
      <dgm:spPr/>
    </dgm:pt>
    <dgm:pt modelId="{6030E594-D501-41A8-BCC4-92B002755EBB}" type="pres">
      <dgm:prSet presAssocID="{255EFB25-5C5C-40EC-9363-725BE0791A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irst aid kit"/>
        </a:ext>
      </dgm:extLst>
    </dgm:pt>
    <dgm:pt modelId="{5BDC1CBF-0B9F-4FDD-A7E8-11C74B3EDBC2}" type="pres">
      <dgm:prSet presAssocID="{255EFB25-5C5C-40EC-9363-725BE0791A9E}" presName="spaceRect" presStyleCnt="0"/>
      <dgm:spPr/>
    </dgm:pt>
    <dgm:pt modelId="{4D30F45E-DECA-4E80-A10A-A14249AB1C06}" type="pres">
      <dgm:prSet presAssocID="{255EFB25-5C5C-40EC-9363-725BE0791A9E}" presName="parTx" presStyleLbl="revTx" presStyleIdx="0" presStyleCnt="3">
        <dgm:presLayoutVars>
          <dgm:chMax val="0"/>
          <dgm:chPref val="0"/>
        </dgm:presLayoutVars>
      </dgm:prSet>
      <dgm:spPr/>
    </dgm:pt>
    <dgm:pt modelId="{E03329D1-5590-41C6-AC66-D7112E075912}" type="pres">
      <dgm:prSet presAssocID="{34980927-7A0F-4F0D-99F6-E186A6C0E513}" presName="sibTrans" presStyleCnt="0"/>
      <dgm:spPr/>
    </dgm:pt>
    <dgm:pt modelId="{19E8E821-675B-4887-8BA5-E63F0E2CF85E}" type="pres">
      <dgm:prSet presAssocID="{DA017B22-2179-4604-8E95-3484A0924AF3}" presName="compNode" presStyleCnt="0"/>
      <dgm:spPr/>
    </dgm:pt>
    <dgm:pt modelId="{F5B23B04-8954-49D7-9AE7-58760661BE12}" type="pres">
      <dgm:prSet presAssocID="{DA017B22-2179-4604-8E95-3484A0924AF3}" presName="bgRect" presStyleLbl="bgShp" presStyleIdx="1" presStyleCnt="3"/>
      <dgm:spPr/>
    </dgm:pt>
    <dgm:pt modelId="{B6B19FAE-8D74-4115-93E5-98840803585C}" type="pres">
      <dgm:prSet presAssocID="{DA017B22-2179-4604-8E95-3484A0924A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st tubes"/>
        </a:ext>
      </dgm:extLst>
    </dgm:pt>
    <dgm:pt modelId="{91B09B86-0C4A-47E8-81A3-1291906C640E}" type="pres">
      <dgm:prSet presAssocID="{DA017B22-2179-4604-8E95-3484A0924AF3}" presName="spaceRect" presStyleCnt="0"/>
      <dgm:spPr/>
    </dgm:pt>
    <dgm:pt modelId="{161D4BE9-F7CA-495F-AD7F-33D40111B304}" type="pres">
      <dgm:prSet presAssocID="{DA017B22-2179-4604-8E95-3484A0924AF3}" presName="parTx" presStyleLbl="revTx" presStyleIdx="1" presStyleCnt="3">
        <dgm:presLayoutVars>
          <dgm:chMax val="0"/>
          <dgm:chPref val="0"/>
        </dgm:presLayoutVars>
      </dgm:prSet>
      <dgm:spPr/>
    </dgm:pt>
    <dgm:pt modelId="{DA9B1C90-749F-44BC-AC88-44BFECA69D0E}" type="pres">
      <dgm:prSet presAssocID="{9E511ED7-D7F4-4995-B494-A7DF57F42D8C}" presName="sibTrans" presStyleCnt="0"/>
      <dgm:spPr/>
    </dgm:pt>
    <dgm:pt modelId="{A5C3807C-DBE1-4BF9-8203-497C5E37283B}" type="pres">
      <dgm:prSet presAssocID="{058B5C2F-1826-4FD7-B67C-5AB65ACD92C0}" presName="compNode" presStyleCnt="0"/>
      <dgm:spPr/>
    </dgm:pt>
    <dgm:pt modelId="{94936B92-F29C-49A9-B0EE-25FE0191FB16}" type="pres">
      <dgm:prSet presAssocID="{058B5C2F-1826-4FD7-B67C-5AB65ACD92C0}" presName="bgRect" presStyleLbl="bgShp" presStyleIdx="2" presStyleCnt="3"/>
      <dgm:spPr/>
    </dgm:pt>
    <dgm:pt modelId="{51D268F6-A6CA-4D62-B6CB-1C2DDA8048CA}" type="pres">
      <dgm:prSet presAssocID="{058B5C2F-1826-4FD7-B67C-5AB65ACD92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ollar"/>
        </a:ext>
      </dgm:extLst>
    </dgm:pt>
    <dgm:pt modelId="{A34C6FA0-250E-4ACA-B717-464CDFF0D8FE}" type="pres">
      <dgm:prSet presAssocID="{058B5C2F-1826-4FD7-B67C-5AB65ACD92C0}" presName="spaceRect" presStyleCnt="0"/>
      <dgm:spPr/>
    </dgm:pt>
    <dgm:pt modelId="{4480E0B9-47FF-4E5B-82DD-7E2033DDFAE3}" type="pres">
      <dgm:prSet presAssocID="{058B5C2F-1826-4FD7-B67C-5AB65ACD92C0}" presName="parTx" presStyleLbl="revTx" presStyleIdx="2" presStyleCnt="3">
        <dgm:presLayoutVars>
          <dgm:chMax val="0"/>
          <dgm:chPref val="0"/>
        </dgm:presLayoutVars>
      </dgm:prSet>
      <dgm:spPr/>
    </dgm:pt>
  </dgm:ptLst>
  <dgm:cxnLst>
    <dgm:cxn modelId="{D9C71F01-81D3-4F8D-815F-03A9A52F5DF6}" srcId="{446F0580-BAD7-4A3D-86B3-C4D5B6E502FA}" destId="{255EFB25-5C5C-40EC-9363-725BE0791A9E}" srcOrd="0" destOrd="0" parTransId="{EB389FC3-5098-476A-A4F0-146AEE337853}" sibTransId="{34980927-7A0F-4F0D-99F6-E186A6C0E513}"/>
    <dgm:cxn modelId="{D29D2B05-3618-476A-9E76-A733AB5CB86C}" srcId="{446F0580-BAD7-4A3D-86B3-C4D5B6E502FA}" destId="{058B5C2F-1826-4FD7-B67C-5AB65ACD92C0}" srcOrd="2" destOrd="0" parTransId="{F3F2AA8B-8B97-46EC-90EC-267EBC41E768}" sibTransId="{6F3C9D53-70C0-4011-9C6D-424E56F94E65}"/>
    <dgm:cxn modelId="{6DE4BC0B-121B-43AA-8513-47A3513BDFCD}" srcId="{446F0580-BAD7-4A3D-86B3-C4D5B6E502FA}" destId="{DA017B22-2179-4604-8E95-3484A0924AF3}" srcOrd="1" destOrd="0" parTransId="{E583629D-78FD-44E9-AC2B-96FD308EEEB1}" sibTransId="{9E511ED7-D7F4-4995-B494-A7DF57F42D8C}"/>
    <dgm:cxn modelId="{05AF5D3D-5AE0-443B-B200-5762DC32017F}" type="presOf" srcId="{058B5C2F-1826-4FD7-B67C-5AB65ACD92C0}" destId="{4480E0B9-47FF-4E5B-82DD-7E2033DDFAE3}" srcOrd="0" destOrd="0" presId="urn:microsoft.com/office/officeart/2018/2/layout/IconVerticalSolidList"/>
    <dgm:cxn modelId="{71728B6E-6EAC-44F2-A70C-ED97B836FF18}" type="presOf" srcId="{446F0580-BAD7-4A3D-86B3-C4D5B6E502FA}" destId="{94BAE71A-B956-468C-BEFE-8FD14E2F1837}" srcOrd="0" destOrd="0" presId="urn:microsoft.com/office/officeart/2018/2/layout/IconVerticalSolidList"/>
    <dgm:cxn modelId="{3CF45254-4FC5-4D61-887B-9F05CB854ADF}" type="presOf" srcId="{DA017B22-2179-4604-8E95-3484A0924AF3}" destId="{161D4BE9-F7CA-495F-AD7F-33D40111B304}" srcOrd="0" destOrd="0" presId="urn:microsoft.com/office/officeart/2018/2/layout/IconVerticalSolidList"/>
    <dgm:cxn modelId="{7BE05AB5-4B20-4E03-AAB2-38DAEA789054}" type="presOf" srcId="{255EFB25-5C5C-40EC-9363-725BE0791A9E}" destId="{4D30F45E-DECA-4E80-A10A-A14249AB1C06}" srcOrd="0" destOrd="0" presId="urn:microsoft.com/office/officeart/2018/2/layout/IconVerticalSolidList"/>
    <dgm:cxn modelId="{7CF46D29-E262-4B9E-A7D3-BD666F68F2F6}" type="presParOf" srcId="{94BAE71A-B956-468C-BEFE-8FD14E2F1837}" destId="{BAD72109-F05B-4AA1-9315-D791D4575432}" srcOrd="0" destOrd="0" presId="urn:microsoft.com/office/officeart/2018/2/layout/IconVerticalSolidList"/>
    <dgm:cxn modelId="{F978688C-2DBF-431F-A519-E0CE4D3A310B}" type="presParOf" srcId="{BAD72109-F05B-4AA1-9315-D791D4575432}" destId="{7F6A368E-3D91-49F4-83B1-F6C83971AF43}" srcOrd="0" destOrd="0" presId="urn:microsoft.com/office/officeart/2018/2/layout/IconVerticalSolidList"/>
    <dgm:cxn modelId="{574FEBB6-94FE-476F-905E-5AADBCF54867}" type="presParOf" srcId="{BAD72109-F05B-4AA1-9315-D791D4575432}" destId="{6030E594-D501-41A8-BCC4-92B002755EBB}" srcOrd="1" destOrd="0" presId="urn:microsoft.com/office/officeart/2018/2/layout/IconVerticalSolidList"/>
    <dgm:cxn modelId="{C853A8B3-E610-4820-9ECC-9903AE0AFA24}" type="presParOf" srcId="{BAD72109-F05B-4AA1-9315-D791D4575432}" destId="{5BDC1CBF-0B9F-4FDD-A7E8-11C74B3EDBC2}" srcOrd="2" destOrd="0" presId="urn:microsoft.com/office/officeart/2018/2/layout/IconVerticalSolidList"/>
    <dgm:cxn modelId="{0C8E9AFA-DE85-45F8-833B-276EA57A421C}" type="presParOf" srcId="{BAD72109-F05B-4AA1-9315-D791D4575432}" destId="{4D30F45E-DECA-4E80-A10A-A14249AB1C06}" srcOrd="3" destOrd="0" presId="urn:microsoft.com/office/officeart/2018/2/layout/IconVerticalSolidList"/>
    <dgm:cxn modelId="{E3FC2617-6B49-47DE-8259-89E4D3FF9CA9}" type="presParOf" srcId="{94BAE71A-B956-468C-BEFE-8FD14E2F1837}" destId="{E03329D1-5590-41C6-AC66-D7112E075912}" srcOrd="1" destOrd="0" presId="urn:microsoft.com/office/officeart/2018/2/layout/IconVerticalSolidList"/>
    <dgm:cxn modelId="{89A0E725-9E69-4F4A-A93E-C2E509F1E5CB}" type="presParOf" srcId="{94BAE71A-B956-468C-BEFE-8FD14E2F1837}" destId="{19E8E821-675B-4887-8BA5-E63F0E2CF85E}" srcOrd="2" destOrd="0" presId="urn:microsoft.com/office/officeart/2018/2/layout/IconVerticalSolidList"/>
    <dgm:cxn modelId="{399660A6-F804-4BB6-986F-B79FFF482ABF}" type="presParOf" srcId="{19E8E821-675B-4887-8BA5-E63F0E2CF85E}" destId="{F5B23B04-8954-49D7-9AE7-58760661BE12}" srcOrd="0" destOrd="0" presId="urn:microsoft.com/office/officeart/2018/2/layout/IconVerticalSolidList"/>
    <dgm:cxn modelId="{8C4F3625-625C-4CD1-9D97-0EE965962E63}" type="presParOf" srcId="{19E8E821-675B-4887-8BA5-E63F0E2CF85E}" destId="{B6B19FAE-8D74-4115-93E5-98840803585C}" srcOrd="1" destOrd="0" presId="urn:microsoft.com/office/officeart/2018/2/layout/IconVerticalSolidList"/>
    <dgm:cxn modelId="{11DDA3C6-2F50-452A-AE65-752879BE8F37}" type="presParOf" srcId="{19E8E821-675B-4887-8BA5-E63F0E2CF85E}" destId="{91B09B86-0C4A-47E8-81A3-1291906C640E}" srcOrd="2" destOrd="0" presId="urn:microsoft.com/office/officeart/2018/2/layout/IconVerticalSolidList"/>
    <dgm:cxn modelId="{B632517B-F7C6-4050-8494-5C275EA2F351}" type="presParOf" srcId="{19E8E821-675B-4887-8BA5-E63F0E2CF85E}" destId="{161D4BE9-F7CA-495F-AD7F-33D40111B304}" srcOrd="3" destOrd="0" presId="urn:microsoft.com/office/officeart/2018/2/layout/IconVerticalSolidList"/>
    <dgm:cxn modelId="{FE089CC6-B107-4D95-B374-548BB48154C7}" type="presParOf" srcId="{94BAE71A-B956-468C-BEFE-8FD14E2F1837}" destId="{DA9B1C90-749F-44BC-AC88-44BFECA69D0E}" srcOrd="3" destOrd="0" presId="urn:microsoft.com/office/officeart/2018/2/layout/IconVerticalSolidList"/>
    <dgm:cxn modelId="{0CE73FA3-6678-477E-B89F-EC1C34776E6A}" type="presParOf" srcId="{94BAE71A-B956-468C-BEFE-8FD14E2F1837}" destId="{A5C3807C-DBE1-4BF9-8203-497C5E37283B}" srcOrd="4" destOrd="0" presId="urn:microsoft.com/office/officeart/2018/2/layout/IconVerticalSolidList"/>
    <dgm:cxn modelId="{FDFA57F9-59F9-4672-A60C-7188558FF5FA}" type="presParOf" srcId="{A5C3807C-DBE1-4BF9-8203-497C5E37283B}" destId="{94936B92-F29C-49A9-B0EE-25FE0191FB16}" srcOrd="0" destOrd="0" presId="urn:microsoft.com/office/officeart/2018/2/layout/IconVerticalSolidList"/>
    <dgm:cxn modelId="{F8E2A643-709A-47D8-8970-6F74FD9FEB75}" type="presParOf" srcId="{A5C3807C-DBE1-4BF9-8203-497C5E37283B}" destId="{51D268F6-A6CA-4D62-B6CB-1C2DDA8048CA}" srcOrd="1" destOrd="0" presId="urn:microsoft.com/office/officeart/2018/2/layout/IconVerticalSolidList"/>
    <dgm:cxn modelId="{DE6D345B-B5BE-44FA-B584-850C03AE1A5F}" type="presParOf" srcId="{A5C3807C-DBE1-4BF9-8203-497C5E37283B}" destId="{A34C6FA0-250E-4ACA-B717-464CDFF0D8FE}" srcOrd="2" destOrd="0" presId="urn:microsoft.com/office/officeart/2018/2/layout/IconVerticalSolidList"/>
    <dgm:cxn modelId="{A6D6D4B0-BE17-4041-BE14-8AE883761B5E}" type="presParOf" srcId="{A5C3807C-DBE1-4BF9-8203-497C5E37283B}" destId="{4480E0B9-47FF-4E5B-82DD-7E2033DDFAE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650794-48FE-4A12-9E47-9117BB32E88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344C640-2250-49D9-A677-33D171490FF8}">
      <dgm:prSet phldrT="[Text]"/>
      <dgm:spPr/>
      <dgm:t>
        <a:bodyPr/>
        <a:lstStyle/>
        <a:p>
          <a:pPr>
            <a:lnSpc>
              <a:spcPct val="100000"/>
            </a:lnSpc>
          </a:pPr>
          <a:r>
            <a:rPr lang="en-US" dirty="0"/>
            <a:t>Free testing</a:t>
          </a:r>
        </a:p>
      </dgm:t>
    </dgm:pt>
    <dgm:pt modelId="{2C98B9A4-4724-4435-A0D0-F52AF7B064D9}" type="parTrans" cxnId="{A600E92A-5CC0-4DCF-B9CF-65FD91AB8470}">
      <dgm:prSet/>
      <dgm:spPr/>
      <dgm:t>
        <a:bodyPr/>
        <a:lstStyle/>
        <a:p>
          <a:endParaRPr lang="en-US"/>
        </a:p>
      </dgm:t>
    </dgm:pt>
    <dgm:pt modelId="{63894C85-F197-466D-93FF-E7D840982A3D}" type="sibTrans" cxnId="{A600E92A-5CC0-4DCF-B9CF-65FD91AB8470}">
      <dgm:prSet/>
      <dgm:spPr/>
      <dgm:t>
        <a:bodyPr/>
        <a:lstStyle/>
        <a:p>
          <a:endParaRPr lang="en-US"/>
        </a:p>
      </dgm:t>
    </dgm:pt>
    <dgm:pt modelId="{0153CEC0-C527-45F8-BFC0-E7E100F9044F}">
      <dgm:prSet phldrT="[Text]"/>
      <dgm:spPr/>
      <dgm:t>
        <a:bodyPr/>
        <a:lstStyle/>
        <a:p>
          <a:pPr>
            <a:lnSpc>
              <a:spcPct val="100000"/>
            </a:lnSpc>
          </a:pPr>
          <a:r>
            <a:rPr lang="en-US" dirty="0"/>
            <a:t>Two weeks paid sick and family leave </a:t>
          </a:r>
        </a:p>
      </dgm:t>
    </dgm:pt>
    <dgm:pt modelId="{E6A7334B-394B-4C4C-A824-1BFA25E1C21F}" type="parTrans" cxnId="{C23F3FA5-3129-41AF-8555-5B1FD701D432}">
      <dgm:prSet/>
      <dgm:spPr/>
      <dgm:t>
        <a:bodyPr/>
        <a:lstStyle/>
        <a:p>
          <a:endParaRPr lang="en-US"/>
        </a:p>
      </dgm:t>
    </dgm:pt>
    <dgm:pt modelId="{10B36E10-C8DB-4507-9EAD-612A03DDB5C7}" type="sibTrans" cxnId="{C23F3FA5-3129-41AF-8555-5B1FD701D432}">
      <dgm:prSet/>
      <dgm:spPr/>
      <dgm:t>
        <a:bodyPr/>
        <a:lstStyle/>
        <a:p>
          <a:endParaRPr lang="en-US"/>
        </a:p>
      </dgm:t>
    </dgm:pt>
    <dgm:pt modelId="{3C2B4EC5-0C54-4040-9A29-111AA3CFCC19}">
      <dgm:prSet phldrT="[Text]"/>
      <dgm:spPr/>
      <dgm:t>
        <a:bodyPr/>
        <a:lstStyle/>
        <a:p>
          <a:pPr>
            <a:lnSpc>
              <a:spcPct val="100000"/>
            </a:lnSpc>
          </a:pPr>
          <a:r>
            <a:rPr lang="en-US" dirty="0"/>
            <a:t>Increased unemployment insurance benefits </a:t>
          </a:r>
        </a:p>
      </dgm:t>
    </dgm:pt>
    <dgm:pt modelId="{1360382B-FDA2-4485-888E-23A60E07511B}" type="parTrans" cxnId="{519ECE8B-C04B-4FA6-A331-EA668E2027E5}">
      <dgm:prSet/>
      <dgm:spPr/>
      <dgm:t>
        <a:bodyPr/>
        <a:lstStyle/>
        <a:p>
          <a:endParaRPr lang="en-US"/>
        </a:p>
      </dgm:t>
    </dgm:pt>
    <dgm:pt modelId="{A6122532-A510-4E58-9B96-86F5ED3733E2}" type="sibTrans" cxnId="{519ECE8B-C04B-4FA6-A331-EA668E2027E5}">
      <dgm:prSet/>
      <dgm:spPr/>
      <dgm:t>
        <a:bodyPr/>
        <a:lstStyle/>
        <a:p>
          <a:endParaRPr lang="en-US"/>
        </a:p>
      </dgm:t>
    </dgm:pt>
    <dgm:pt modelId="{7BAEC90B-5368-4F56-AB5E-53263044B708}" type="pres">
      <dgm:prSet presAssocID="{62650794-48FE-4A12-9E47-9117BB32E88D}" presName="root" presStyleCnt="0">
        <dgm:presLayoutVars>
          <dgm:dir/>
          <dgm:resizeHandles val="exact"/>
        </dgm:presLayoutVars>
      </dgm:prSet>
      <dgm:spPr/>
    </dgm:pt>
    <dgm:pt modelId="{3E825F1D-6A1C-44AD-8338-40F198425CA0}" type="pres">
      <dgm:prSet presAssocID="{8344C640-2250-49D9-A677-33D171490FF8}" presName="compNode" presStyleCnt="0"/>
      <dgm:spPr/>
    </dgm:pt>
    <dgm:pt modelId="{4B4D0EBD-0957-4A70-9395-CE143C54AFA2}" type="pres">
      <dgm:prSet presAssocID="{8344C640-2250-49D9-A677-33D171490FF8}" presName="bgRect" presStyleLbl="bgShp" presStyleIdx="0" presStyleCnt="3"/>
      <dgm:spPr/>
    </dgm:pt>
    <dgm:pt modelId="{AAFB8A88-BFC3-40F2-A5FC-8CE9AC7D122F}" type="pres">
      <dgm:prSet presAssocID="{8344C640-2250-49D9-A677-33D171490FF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st tubes"/>
        </a:ext>
      </dgm:extLst>
    </dgm:pt>
    <dgm:pt modelId="{7B5071EE-2B88-4FA4-B3DE-33A7FA696B26}" type="pres">
      <dgm:prSet presAssocID="{8344C640-2250-49D9-A677-33D171490FF8}" presName="spaceRect" presStyleCnt="0"/>
      <dgm:spPr/>
    </dgm:pt>
    <dgm:pt modelId="{265FE911-180E-4F2A-A896-B3E26FB5BE8D}" type="pres">
      <dgm:prSet presAssocID="{8344C640-2250-49D9-A677-33D171490FF8}" presName="parTx" presStyleLbl="revTx" presStyleIdx="0" presStyleCnt="3">
        <dgm:presLayoutVars>
          <dgm:chMax val="0"/>
          <dgm:chPref val="0"/>
        </dgm:presLayoutVars>
      </dgm:prSet>
      <dgm:spPr/>
    </dgm:pt>
    <dgm:pt modelId="{9B9BF05F-BAAE-4DAC-8E4D-C56DD9918E7C}" type="pres">
      <dgm:prSet presAssocID="{63894C85-F197-466D-93FF-E7D840982A3D}" presName="sibTrans" presStyleCnt="0"/>
      <dgm:spPr/>
    </dgm:pt>
    <dgm:pt modelId="{691824EA-5E71-44EA-8E89-6D100081D785}" type="pres">
      <dgm:prSet presAssocID="{0153CEC0-C527-45F8-BFC0-E7E100F9044F}" presName="compNode" presStyleCnt="0"/>
      <dgm:spPr/>
    </dgm:pt>
    <dgm:pt modelId="{57C84A9F-F489-4694-9C98-C83A21F20247}" type="pres">
      <dgm:prSet presAssocID="{0153CEC0-C527-45F8-BFC0-E7E100F9044F}" presName="bgRect" presStyleLbl="bgShp" presStyleIdx="1" presStyleCnt="3"/>
      <dgm:spPr/>
    </dgm:pt>
    <dgm:pt modelId="{7A644D35-17E2-4081-BBBC-702DEAC238D5}" type="pres">
      <dgm:prSet presAssocID="{0153CEC0-C527-45F8-BFC0-E7E100F904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me1"/>
        </a:ext>
      </dgm:extLst>
    </dgm:pt>
    <dgm:pt modelId="{01F3C05C-1FFC-4E94-83BA-E34B769014CB}" type="pres">
      <dgm:prSet presAssocID="{0153CEC0-C527-45F8-BFC0-E7E100F9044F}" presName="spaceRect" presStyleCnt="0"/>
      <dgm:spPr/>
    </dgm:pt>
    <dgm:pt modelId="{96274111-8D6B-4817-8C5B-F1A1CDDCCF06}" type="pres">
      <dgm:prSet presAssocID="{0153CEC0-C527-45F8-BFC0-E7E100F9044F}" presName="parTx" presStyleLbl="revTx" presStyleIdx="1" presStyleCnt="3">
        <dgm:presLayoutVars>
          <dgm:chMax val="0"/>
          <dgm:chPref val="0"/>
        </dgm:presLayoutVars>
      </dgm:prSet>
      <dgm:spPr/>
    </dgm:pt>
    <dgm:pt modelId="{156431C8-3CA1-4A54-A2AE-ABA8ABC559B9}" type="pres">
      <dgm:prSet presAssocID="{10B36E10-C8DB-4507-9EAD-612A03DDB5C7}" presName="sibTrans" presStyleCnt="0"/>
      <dgm:spPr/>
    </dgm:pt>
    <dgm:pt modelId="{8335A526-5710-4936-B29B-1E3BEA428758}" type="pres">
      <dgm:prSet presAssocID="{3C2B4EC5-0C54-4040-9A29-111AA3CFCC19}" presName="compNode" presStyleCnt="0"/>
      <dgm:spPr/>
    </dgm:pt>
    <dgm:pt modelId="{E4EAA393-2FEE-4C9F-980E-47B7C8202105}" type="pres">
      <dgm:prSet presAssocID="{3C2B4EC5-0C54-4040-9A29-111AA3CFCC19}" presName="bgRect" presStyleLbl="bgShp" presStyleIdx="2" presStyleCnt="3"/>
      <dgm:spPr/>
    </dgm:pt>
    <dgm:pt modelId="{B7700671-80C4-4644-9204-D0722EA80770}" type="pres">
      <dgm:prSet presAssocID="{3C2B4EC5-0C54-4040-9A29-111AA3CFCC1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s"/>
        </a:ext>
      </dgm:extLst>
    </dgm:pt>
    <dgm:pt modelId="{CD8DB32A-07E7-4E36-9641-346019EBB48F}" type="pres">
      <dgm:prSet presAssocID="{3C2B4EC5-0C54-4040-9A29-111AA3CFCC19}" presName="spaceRect" presStyleCnt="0"/>
      <dgm:spPr/>
    </dgm:pt>
    <dgm:pt modelId="{B94CEA3C-AC00-49D2-885B-3B3856D85132}" type="pres">
      <dgm:prSet presAssocID="{3C2B4EC5-0C54-4040-9A29-111AA3CFCC19}" presName="parTx" presStyleLbl="revTx" presStyleIdx="2" presStyleCnt="3">
        <dgm:presLayoutVars>
          <dgm:chMax val="0"/>
          <dgm:chPref val="0"/>
        </dgm:presLayoutVars>
      </dgm:prSet>
      <dgm:spPr/>
    </dgm:pt>
  </dgm:ptLst>
  <dgm:cxnLst>
    <dgm:cxn modelId="{A600E92A-5CC0-4DCF-B9CF-65FD91AB8470}" srcId="{62650794-48FE-4A12-9E47-9117BB32E88D}" destId="{8344C640-2250-49D9-A677-33D171490FF8}" srcOrd="0" destOrd="0" parTransId="{2C98B9A4-4724-4435-A0D0-F52AF7B064D9}" sibTransId="{63894C85-F197-466D-93FF-E7D840982A3D}"/>
    <dgm:cxn modelId="{1466DB52-D16A-4EE0-A8A8-23E43ECEB704}" type="presOf" srcId="{0153CEC0-C527-45F8-BFC0-E7E100F9044F}" destId="{96274111-8D6B-4817-8C5B-F1A1CDDCCF06}" srcOrd="0" destOrd="0" presId="urn:microsoft.com/office/officeart/2018/2/layout/IconVerticalSolidList"/>
    <dgm:cxn modelId="{519ECE8B-C04B-4FA6-A331-EA668E2027E5}" srcId="{62650794-48FE-4A12-9E47-9117BB32E88D}" destId="{3C2B4EC5-0C54-4040-9A29-111AA3CFCC19}" srcOrd="2" destOrd="0" parTransId="{1360382B-FDA2-4485-888E-23A60E07511B}" sibTransId="{A6122532-A510-4E58-9B96-86F5ED3733E2}"/>
    <dgm:cxn modelId="{B6C302A3-6124-430A-86AC-645EF976F27D}" type="presOf" srcId="{8344C640-2250-49D9-A677-33D171490FF8}" destId="{265FE911-180E-4F2A-A896-B3E26FB5BE8D}" srcOrd="0" destOrd="0" presId="urn:microsoft.com/office/officeart/2018/2/layout/IconVerticalSolidList"/>
    <dgm:cxn modelId="{C23F3FA5-3129-41AF-8555-5B1FD701D432}" srcId="{62650794-48FE-4A12-9E47-9117BB32E88D}" destId="{0153CEC0-C527-45F8-BFC0-E7E100F9044F}" srcOrd="1" destOrd="0" parTransId="{E6A7334B-394B-4C4C-A824-1BFA25E1C21F}" sibTransId="{10B36E10-C8DB-4507-9EAD-612A03DDB5C7}"/>
    <dgm:cxn modelId="{D2645FC0-F99C-4A8C-97D4-DC55DD97AFE3}" type="presOf" srcId="{3C2B4EC5-0C54-4040-9A29-111AA3CFCC19}" destId="{B94CEA3C-AC00-49D2-885B-3B3856D85132}" srcOrd="0" destOrd="0" presId="urn:microsoft.com/office/officeart/2018/2/layout/IconVerticalSolidList"/>
    <dgm:cxn modelId="{13C523D0-393C-4A48-9866-8833B2714C91}" type="presOf" srcId="{62650794-48FE-4A12-9E47-9117BB32E88D}" destId="{7BAEC90B-5368-4F56-AB5E-53263044B708}" srcOrd="0" destOrd="0" presId="urn:microsoft.com/office/officeart/2018/2/layout/IconVerticalSolidList"/>
    <dgm:cxn modelId="{31F23739-D130-4029-8509-7F22A64C2303}" type="presParOf" srcId="{7BAEC90B-5368-4F56-AB5E-53263044B708}" destId="{3E825F1D-6A1C-44AD-8338-40F198425CA0}" srcOrd="0" destOrd="0" presId="urn:microsoft.com/office/officeart/2018/2/layout/IconVerticalSolidList"/>
    <dgm:cxn modelId="{B253743A-C956-454B-9BA0-87DB6D8861E6}" type="presParOf" srcId="{3E825F1D-6A1C-44AD-8338-40F198425CA0}" destId="{4B4D0EBD-0957-4A70-9395-CE143C54AFA2}" srcOrd="0" destOrd="0" presId="urn:microsoft.com/office/officeart/2018/2/layout/IconVerticalSolidList"/>
    <dgm:cxn modelId="{896E006C-0FB3-4D97-AB57-01663C526C3C}" type="presParOf" srcId="{3E825F1D-6A1C-44AD-8338-40F198425CA0}" destId="{AAFB8A88-BFC3-40F2-A5FC-8CE9AC7D122F}" srcOrd="1" destOrd="0" presId="urn:microsoft.com/office/officeart/2018/2/layout/IconVerticalSolidList"/>
    <dgm:cxn modelId="{D589BF18-5135-44BE-BE0F-A73DD11F6464}" type="presParOf" srcId="{3E825F1D-6A1C-44AD-8338-40F198425CA0}" destId="{7B5071EE-2B88-4FA4-B3DE-33A7FA696B26}" srcOrd="2" destOrd="0" presId="urn:microsoft.com/office/officeart/2018/2/layout/IconVerticalSolidList"/>
    <dgm:cxn modelId="{A1F0DCE4-74EE-453F-A589-CF3A899497DD}" type="presParOf" srcId="{3E825F1D-6A1C-44AD-8338-40F198425CA0}" destId="{265FE911-180E-4F2A-A896-B3E26FB5BE8D}" srcOrd="3" destOrd="0" presId="urn:microsoft.com/office/officeart/2018/2/layout/IconVerticalSolidList"/>
    <dgm:cxn modelId="{081838B0-8795-47EF-8962-53C8ECDCE6CF}" type="presParOf" srcId="{7BAEC90B-5368-4F56-AB5E-53263044B708}" destId="{9B9BF05F-BAAE-4DAC-8E4D-C56DD9918E7C}" srcOrd="1" destOrd="0" presId="urn:microsoft.com/office/officeart/2018/2/layout/IconVerticalSolidList"/>
    <dgm:cxn modelId="{1D9E7961-0803-4B35-96C1-C12B9162C37F}" type="presParOf" srcId="{7BAEC90B-5368-4F56-AB5E-53263044B708}" destId="{691824EA-5E71-44EA-8E89-6D100081D785}" srcOrd="2" destOrd="0" presId="urn:microsoft.com/office/officeart/2018/2/layout/IconVerticalSolidList"/>
    <dgm:cxn modelId="{189BB43E-3203-40BE-BF73-ABB9B9D71FAA}" type="presParOf" srcId="{691824EA-5E71-44EA-8E89-6D100081D785}" destId="{57C84A9F-F489-4694-9C98-C83A21F20247}" srcOrd="0" destOrd="0" presId="urn:microsoft.com/office/officeart/2018/2/layout/IconVerticalSolidList"/>
    <dgm:cxn modelId="{5278D2B2-827D-408E-9A6A-2EFD3A8AF47B}" type="presParOf" srcId="{691824EA-5E71-44EA-8E89-6D100081D785}" destId="{7A644D35-17E2-4081-BBBC-702DEAC238D5}" srcOrd="1" destOrd="0" presId="urn:microsoft.com/office/officeart/2018/2/layout/IconVerticalSolidList"/>
    <dgm:cxn modelId="{155E8FAC-C15D-41A7-8D0A-C88447C841EF}" type="presParOf" srcId="{691824EA-5E71-44EA-8E89-6D100081D785}" destId="{01F3C05C-1FFC-4E94-83BA-E34B769014CB}" srcOrd="2" destOrd="0" presId="urn:microsoft.com/office/officeart/2018/2/layout/IconVerticalSolidList"/>
    <dgm:cxn modelId="{D4F75B1E-0CCB-41A7-8EFD-2EF785D99507}" type="presParOf" srcId="{691824EA-5E71-44EA-8E89-6D100081D785}" destId="{96274111-8D6B-4817-8C5B-F1A1CDDCCF06}" srcOrd="3" destOrd="0" presId="urn:microsoft.com/office/officeart/2018/2/layout/IconVerticalSolidList"/>
    <dgm:cxn modelId="{91E5F509-F201-4875-BA61-D3DC88A6F276}" type="presParOf" srcId="{7BAEC90B-5368-4F56-AB5E-53263044B708}" destId="{156431C8-3CA1-4A54-A2AE-ABA8ABC559B9}" srcOrd="3" destOrd="0" presId="urn:microsoft.com/office/officeart/2018/2/layout/IconVerticalSolidList"/>
    <dgm:cxn modelId="{3DF6C466-F994-47BB-8A6C-8C04EEFDAFB5}" type="presParOf" srcId="{7BAEC90B-5368-4F56-AB5E-53263044B708}" destId="{8335A526-5710-4936-B29B-1E3BEA428758}" srcOrd="4" destOrd="0" presId="urn:microsoft.com/office/officeart/2018/2/layout/IconVerticalSolidList"/>
    <dgm:cxn modelId="{2FEEBC94-FA50-47CE-A6D4-476930EB412B}" type="presParOf" srcId="{8335A526-5710-4936-B29B-1E3BEA428758}" destId="{E4EAA393-2FEE-4C9F-980E-47B7C8202105}" srcOrd="0" destOrd="0" presId="urn:microsoft.com/office/officeart/2018/2/layout/IconVerticalSolidList"/>
    <dgm:cxn modelId="{4B2D93A6-BF5A-458F-877F-18EDE1C14162}" type="presParOf" srcId="{8335A526-5710-4936-B29B-1E3BEA428758}" destId="{B7700671-80C4-4644-9204-D0722EA80770}" srcOrd="1" destOrd="0" presId="urn:microsoft.com/office/officeart/2018/2/layout/IconVerticalSolidList"/>
    <dgm:cxn modelId="{E99FD5D4-8AE0-4B2D-A80F-0A48BD8BEF24}" type="presParOf" srcId="{8335A526-5710-4936-B29B-1E3BEA428758}" destId="{CD8DB32A-07E7-4E36-9641-346019EBB48F}" srcOrd="2" destOrd="0" presId="urn:microsoft.com/office/officeart/2018/2/layout/IconVerticalSolidList"/>
    <dgm:cxn modelId="{172F7B42-0219-45DC-80A9-36403CD34BFC}" type="presParOf" srcId="{8335A526-5710-4936-B29B-1E3BEA428758}" destId="{B94CEA3C-AC00-49D2-885B-3B3856D8513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6F3A07-0EDF-4841-A1B3-64494BD132E6}"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en-US"/>
        </a:p>
      </dgm:t>
    </dgm:pt>
    <dgm:pt modelId="{7FB2B378-74F2-4558-99A8-2089507F8287}">
      <dgm:prSet phldrT="[Text]"/>
      <dgm:spPr/>
      <dgm:t>
        <a:bodyPr/>
        <a:lstStyle/>
        <a:p>
          <a:r>
            <a:rPr lang="en-US" dirty="0"/>
            <a:t>2008</a:t>
          </a:r>
        </a:p>
      </dgm:t>
    </dgm:pt>
    <dgm:pt modelId="{AF690067-A018-48B0-9002-3D81A9C7D5C2}" type="parTrans" cxnId="{DF064713-BFED-4146-8BFE-D280AF80F330}">
      <dgm:prSet/>
      <dgm:spPr/>
      <dgm:t>
        <a:bodyPr/>
        <a:lstStyle/>
        <a:p>
          <a:endParaRPr lang="en-US"/>
        </a:p>
      </dgm:t>
    </dgm:pt>
    <dgm:pt modelId="{D2983390-7BA7-4C2D-8F3E-2CF4D91B83CE}" type="sibTrans" cxnId="{DF064713-BFED-4146-8BFE-D280AF80F330}">
      <dgm:prSet/>
      <dgm:spPr/>
      <dgm:t>
        <a:bodyPr/>
        <a:lstStyle/>
        <a:p>
          <a:endParaRPr lang="en-US"/>
        </a:p>
      </dgm:t>
    </dgm:pt>
    <dgm:pt modelId="{04E97729-FC32-4359-A311-BF8B2F4614F7}">
      <dgm:prSet phldrT="[Text]"/>
      <dgm:spPr/>
      <dgm:t>
        <a:bodyPr/>
        <a:lstStyle/>
        <a:p>
          <a:r>
            <a:rPr lang="en-US" dirty="0"/>
            <a:t>TARP $700 billion bailout</a:t>
          </a:r>
        </a:p>
      </dgm:t>
    </dgm:pt>
    <dgm:pt modelId="{1B74FC35-15FB-4653-B5B8-696117FFBDB8}" type="parTrans" cxnId="{917FEBB3-E7BF-4713-AB30-8FA67DFA8F77}">
      <dgm:prSet/>
      <dgm:spPr/>
      <dgm:t>
        <a:bodyPr/>
        <a:lstStyle/>
        <a:p>
          <a:endParaRPr lang="en-US"/>
        </a:p>
      </dgm:t>
    </dgm:pt>
    <dgm:pt modelId="{A18EF380-F7C4-4703-A44D-605130718B7B}" type="sibTrans" cxnId="{917FEBB3-E7BF-4713-AB30-8FA67DFA8F77}">
      <dgm:prSet/>
      <dgm:spPr/>
      <dgm:t>
        <a:bodyPr/>
        <a:lstStyle/>
        <a:p>
          <a:endParaRPr lang="en-US"/>
        </a:p>
      </dgm:t>
    </dgm:pt>
    <dgm:pt modelId="{084EF3A2-7239-4D3B-BA11-AEC390867282}">
      <dgm:prSet phldrT="[Text]"/>
      <dgm:spPr/>
      <dgm:t>
        <a:bodyPr/>
        <a:lstStyle/>
        <a:p>
          <a:r>
            <a:rPr lang="en-US" dirty="0"/>
            <a:t>2009</a:t>
          </a:r>
        </a:p>
      </dgm:t>
    </dgm:pt>
    <dgm:pt modelId="{C928440F-F960-405F-B570-7ADD60FC1F46}" type="parTrans" cxnId="{91CCBDF3-729A-4442-87AC-D594A2B86825}">
      <dgm:prSet/>
      <dgm:spPr/>
      <dgm:t>
        <a:bodyPr/>
        <a:lstStyle/>
        <a:p>
          <a:endParaRPr lang="en-US"/>
        </a:p>
      </dgm:t>
    </dgm:pt>
    <dgm:pt modelId="{ABA1D089-59F7-4B0F-9FEE-75147FE0B9FB}" type="sibTrans" cxnId="{91CCBDF3-729A-4442-87AC-D594A2B86825}">
      <dgm:prSet/>
      <dgm:spPr/>
      <dgm:t>
        <a:bodyPr/>
        <a:lstStyle/>
        <a:p>
          <a:endParaRPr lang="en-US"/>
        </a:p>
      </dgm:t>
    </dgm:pt>
    <dgm:pt modelId="{71DA262D-1FE5-4EBD-809E-FC73003E4425}">
      <dgm:prSet phldrT="[Text]"/>
      <dgm:spPr/>
      <dgm:t>
        <a:bodyPr/>
        <a:lstStyle/>
        <a:p>
          <a:r>
            <a:rPr lang="en-US" dirty="0"/>
            <a:t>ARRA $831 billion stimulus </a:t>
          </a:r>
        </a:p>
      </dgm:t>
    </dgm:pt>
    <dgm:pt modelId="{5C561AF5-8D14-4AB9-8C2D-460C1580DA7B}" type="parTrans" cxnId="{7407E439-40D6-4F87-B08E-24A6586F3555}">
      <dgm:prSet/>
      <dgm:spPr/>
      <dgm:t>
        <a:bodyPr/>
        <a:lstStyle/>
        <a:p>
          <a:endParaRPr lang="en-US"/>
        </a:p>
      </dgm:t>
    </dgm:pt>
    <dgm:pt modelId="{3085D2F3-E691-4CDD-855A-A41736F875FE}" type="sibTrans" cxnId="{7407E439-40D6-4F87-B08E-24A6586F3555}">
      <dgm:prSet/>
      <dgm:spPr/>
      <dgm:t>
        <a:bodyPr/>
        <a:lstStyle/>
        <a:p>
          <a:endParaRPr lang="en-US"/>
        </a:p>
      </dgm:t>
    </dgm:pt>
    <dgm:pt modelId="{C117B05F-B4D9-4CA8-BACC-13E934DABC2A}">
      <dgm:prSet phldrT="[Text]"/>
      <dgm:spPr/>
      <dgm:t>
        <a:bodyPr/>
        <a:lstStyle/>
        <a:p>
          <a:r>
            <a:rPr lang="en-US" dirty="0"/>
            <a:t>2010</a:t>
          </a:r>
        </a:p>
      </dgm:t>
    </dgm:pt>
    <dgm:pt modelId="{2CFEE70F-7CB2-42EB-BE76-A2AE37AD5F6B}" type="parTrans" cxnId="{149D9E8E-C408-4A89-A9B2-0A8EAC58A661}">
      <dgm:prSet/>
      <dgm:spPr/>
      <dgm:t>
        <a:bodyPr/>
        <a:lstStyle/>
        <a:p>
          <a:endParaRPr lang="en-US"/>
        </a:p>
      </dgm:t>
    </dgm:pt>
    <dgm:pt modelId="{52ACEEDD-0D0B-418A-A5D9-7FCA16D69558}" type="sibTrans" cxnId="{149D9E8E-C408-4A89-A9B2-0A8EAC58A661}">
      <dgm:prSet/>
      <dgm:spPr/>
      <dgm:t>
        <a:bodyPr/>
        <a:lstStyle/>
        <a:p>
          <a:endParaRPr lang="en-US"/>
        </a:p>
      </dgm:t>
    </dgm:pt>
    <dgm:pt modelId="{F330EB11-E308-4919-929D-07496F8B87CE}">
      <dgm:prSet/>
      <dgm:spPr/>
      <dgm:t>
        <a:bodyPr/>
        <a:lstStyle/>
        <a:p>
          <a:r>
            <a:rPr lang="en-US" dirty="0"/>
            <a:t>Dodd-Frank </a:t>
          </a:r>
        </a:p>
      </dgm:t>
    </dgm:pt>
    <dgm:pt modelId="{245050DD-E6A9-48EB-8CB0-4A60D4447C37}" type="parTrans" cxnId="{FF8A474D-FF43-4203-9712-A4F14F01C75C}">
      <dgm:prSet/>
      <dgm:spPr/>
      <dgm:t>
        <a:bodyPr/>
        <a:lstStyle/>
        <a:p>
          <a:endParaRPr lang="en-US"/>
        </a:p>
      </dgm:t>
    </dgm:pt>
    <dgm:pt modelId="{44BD4412-4CD8-47AB-B06B-847A76A37675}" type="sibTrans" cxnId="{FF8A474D-FF43-4203-9712-A4F14F01C75C}">
      <dgm:prSet/>
      <dgm:spPr/>
      <dgm:t>
        <a:bodyPr/>
        <a:lstStyle/>
        <a:p>
          <a:endParaRPr lang="en-US"/>
        </a:p>
      </dgm:t>
    </dgm:pt>
    <dgm:pt modelId="{9FA9DAB2-1658-4CEA-BDE6-AAC30D072452}" type="pres">
      <dgm:prSet presAssocID="{B26F3A07-0EDF-4841-A1B3-64494BD132E6}" presName="linearFlow" presStyleCnt="0">
        <dgm:presLayoutVars>
          <dgm:dir/>
          <dgm:animLvl val="lvl"/>
          <dgm:resizeHandles val="exact"/>
        </dgm:presLayoutVars>
      </dgm:prSet>
      <dgm:spPr/>
    </dgm:pt>
    <dgm:pt modelId="{3E5AE6AF-9592-4723-94B4-6DBF07D624D5}" type="pres">
      <dgm:prSet presAssocID="{7FB2B378-74F2-4558-99A8-2089507F8287}" presName="composite" presStyleCnt="0"/>
      <dgm:spPr/>
    </dgm:pt>
    <dgm:pt modelId="{074C8741-29B5-49C9-B00C-7E7A92C07104}" type="pres">
      <dgm:prSet presAssocID="{7FB2B378-74F2-4558-99A8-2089507F8287}" presName="parTx" presStyleLbl="node1" presStyleIdx="0" presStyleCnt="3">
        <dgm:presLayoutVars>
          <dgm:chMax val="0"/>
          <dgm:chPref val="0"/>
          <dgm:bulletEnabled val="1"/>
        </dgm:presLayoutVars>
      </dgm:prSet>
      <dgm:spPr/>
    </dgm:pt>
    <dgm:pt modelId="{284C15F9-5681-45F7-B487-FB298E67DA37}" type="pres">
      <dgm:prSet presAssocID="{7FB2B378-74F2-4558-99A8-2089507F8287}" presName="parSh" presStyleLbl="node1" presStyleIdx="0" presStyleCnt="3"/>
      <dgm:spPr/>
    </dgm:pt>
    <dgm:pt modelId="{15B0D53D-1B9C-459D-B08E-75C2F91AD57B}" type="pres">
      <dgm:prSet presAssocID="{7FB2B378-74F2-4558-99A8-2089507F8287}" presName="desTx" presStyleLbl="fgAcc1" presStyleIdx="0" presStyleCnt="3">
        <dgm:presLayoutVars>
          <dgm:bulletEnabled val="1"/>
        </dgm:presLayoutVars>
      </dgm:prSet>
      <dgm:spPr/>
    </dgm:pt>
    <dgm:pt modelId="{0C5B7C49-BAD5-4DD0-A2F9-F7604C6D835A}" type="pres">
      <dgm:prSet presAssocID="{D2983390-7BA7-4C2D-8F3E-2CF4D91B83CE}" presName="sibTrans" presStyleLbl="sibTrans2D1" presStyleIdx="0" presStyleCnt="2"/>
      <dgm:spPr/>
    </dgm:pt>
    <dgm:pt modelId="{34921B79-C4E0-45EE-8DD1-57608A8274BC}" type="pres">
      <dgm:prSet presAssocID="{D2983390-7BA7-4C2D-8F3E-2CF4D91B83CE}" presName="connTx" presStyleLbl="sibTrans2D1" presStyleIdx="0" presStyleCnt="2"/>
      <dgm:spPr/>
    </dgm:pt>
    <dgm:pt modelId="{BD4F8E14-4788-47D3-9047-ADFB8BAB5E53}" type="pres">
      <dgm:prSet presAssocID="{084EF3A2-7239-4D3B-BA11-AEC390867282}" presName="composite" presStyleCnt="0"/>
      <dgm:spPr/>
    </dgm:pt>
    <dgm:pt modelId="{2A255138-F842-4337-BBB4-E56B305CDE9B}" type="pres">
      <dgm:prSet presAssocID="{084EF3A2-7239-4D3B-BA11-AEC390867282}" presName="parTx" presStyleLbl="node1" presStyleIdx="0" presStyleCnt="3">
        <dgm:presLayoutVars>
          <dgm:chMax val="0"/>
          <dgm:chPref val="0"/>
          <dgm:bulletEnabled val="1"/>
        </dgm:presLayoutVars>
      </dgm:prSet>
      <dgm:spPr/>
    </dgm:pt>
    <dgm:pt modelId="{56952759-DF8A-489B-AE86-2EB3B4344A99}" type="pres">
      <dgm:prSet presAssocID="{084EF3A2-7239-4D3B-BA11-AEC390867282}" presName="parSh" presStyleLbl="node1" presStyleIdx="1" presStyleCnt="3"/>
      <dgm:spPr/>
    </dgm:pt>
    <dgm:pt modelId="{240FA5EA-9085-4BDD-9B5F-2BFCA120BC88}" type="pres">
      <dgm:prSet presAssocID="{084EF3A2-7239-4D3B-BA11-AEC390867282}" presName="desTx" presStyleLbl="fgAcc1" presStyleIdx="1" presStyleCnt="3">
        <dgm:presLayoutVars>
          <dgm:bulletEnabled val="1"/>
        </dgm:presLayoutVars>
      </dgm:prSet>
      <dgm:spPr/>
    </dgm:pt>
    <dgm:pt modelId="{7FAF4A20-CA7D-462E-AC45-B43A1B159912}" type="pres">
      <dgm:prSet presAssocID="{ABA1D089-59F7-4B0F-9FEE-75147FE0B9FB}" presName="sibTrans" presStyleLbl="sibTrans2D1" presStyleIdx="1" presStyleCnt="2"/>
      <dgm:spPr/>
    </dgm:pt>
    <dgm:pt modelId="{3AB0544D-F238-4954-9E1E-B8BE7D2B03BF}" type="pres">
      <dgm:prSet presAssocID="{ABA1D089-59F7-4B0F-9FEE-75147FE0B9FB}" presName="connTx" presStyleLbl="sibTrans2D1" presStyleIdx="1" presStyleCnt="2"/>
      <dgm:spPr/>
    </dgm:pt>
    <dgm:pt modelId="{31816977-B023-4475-9FBC-8C9B6857E04A}" type="pres">
      <dgm:prSet presAssocID="{C117B05F-B4D9-4CA8-BACC-13E934DABC2A}" presName="composite" presStyleCnt="0"/>
      <dgm:spPr/>
    </dgm:pt>
    <dgm:pt modelId="{2AE4BEA0-38B3-463D-9FBE-39F1171A508D}" type="pres">
      <dgm:prSet presAssocID="{C117B05F-B4D9-4CA8-BACC-13E934DABC2A}" presName="parTx" presStyleLbl="node1" presStyleIdx="1" presStyleCnt="3">
        <dgm:presLayoutVars>
          <dgm:chMax val="0"/>
          <dgm:chPref val="0"/>
          <dgm:bulletEnabled val="1"/>
        </dgm:presLayoutVars>
      </dgm:prSet>
      <dgm:spPr/>
    </dgm:pt>
    <dgm:pt modelId="{E989328A-DF7A-4142-A626-03EEF550A329}" type="pres">
      <dgm:prSet presAssocID="{C117B05F-B4D9-4CA8-BACC-13E934DABC2A}" presName="parSh" presStyleLbl="node1" presStyleIdx="2" presStyleCnt="3"/>
      <dgm:spPr/>
    </dgm:pt>
    <dgm:pt modelId="{1289077B-CF9F-4701-A245-49B94ED067FF}" type="pres">
      <dgm:prSet presAssocID="{C117B05F-B4D9-4CA8-BACC-13E934DABC2A}" presName="desTx" presStyleLbl="fgAcc1" presStyleIdx="2" presStyleCnt="3">
        <dgm:presLayoutVars>
          <dgm:bulletEnabled val="1"/>
        </dgm:presLayoutVars>
      </dgm:prSet>
      <dgm:spPr/>
    </dgm:pt>
  </dgm:ptLst>
  <dgm:cxnLst>
    <dgm:cxn modelId="{376CFC03-FC77-4347-B72F-5E95BE1C3564}" type="presOf" srcId="{084EF3A2-7239-4D3B-BA11-AEC390867282}" destId="{56952759-DF8A-489B-AE86-2EB3B4344A99}" srcOrd="1" destOrd="0" presId="urn:microsoft.com/office/officeart/2005/8/layout/process3"/>
    <dgm:cxn modelId="{76D59F07-4A08-4222-B69C-873EA39D2AF0}" type="presOf" srcId="{C117B05F-B4D9-4CA8-BACC-13E934DABC2A}" destId="{E989328A-DF7A-4142-A626-03EEF550A329}" srcOrd="1" destOrd="0" presId="urn:microsoft.com/office/officeart/2005/8/layout/process3"/>
    <dgm:cxn modelId="{2A75A111-04FD-4A12-919E-AF620B277156}" type="presOf" srcId="{7FB2B378-74F2-4558-99A8-2089507F8287}" destId="{284C15F9-5681-45F7-B487-FB298E67DA37}" srcOrd="1" destOrd="0" presId="urn:microsoft.com/office/officeart/2005/8/layout/process3"/>
    <dgm:cxn modelId="{DF064713-BFED-4146-8BFE-D280AF80F330}" srcId="{B26F3A07-0EDF-4841-A1B3-64494BD132E6}" destId="{7FB2B378-74F2-4558-99A8-2089507F8287}" srcOrd="0" destOrd="0" parTransId="{AF690067-A018-48B0-9002-3D81A9C7D5C2}" sibTransId="{D2983390-7BA7-4C2D-8F3E-2CF4D91B83CE}"/>
    <dgm:cxn modelId="{A340A719-9DDD-44EA-941C-158CB82BC94A}" type="presOf" srcId="{D2983390-7BA7-4C2D-8F3E-2CF4D91B83CE}" destId="{0C5B7C49-BAD5-4DD0-A2F9-F7604C6D835A}" srcOrd="0" destOrd="0" presId="urn:microsoft.com/office/officeart/2005/8/layout/process3"/>
    <dgm:cxn modelId="{7407E439-40D6-4F87-B08E-24A6586F3555}" srcId="{084EF3A2-7239-4D3B-BA11-AEC390867282}" destId="{71DA262D-1FE5-4EBD-809E-FC73003E4425}" srcOrd="0" destOrd="0" parTransId="{5C561AF5-8D14-4AB9-8C2D-460C1580DA7B}" sibTransId="{3085D2F3-E691-4CDD-855A-A41736F875FE}"/>
    <dgm:cxn modelId="{016AC561-6FE4-46AA-8F32-BAC17AD53EB8}" type="presOf" srcId="{D2983390-7BA7-4C2D-8F3E-2CF4D91B83CE}" destId="{34921B79-C4E0-45EE-8DD1-57608A8274BC}" srcOrd="1" destOrd="0" presId="urn:microsoft.com/office/officeart/2005/8/layout/process3"/>
    <dgm:cxn modelId="{253FBB48-DF6E-47DB-B81A-C7FEC8C95580}" type="presOf" srcId="{F330EB11-E308-4919-929D-07496F8B87CE}" destId="{1289077B-CF9F-4701-A245-49B94ED067FF}" srcOrd="0" destOrd="0" presId="urn:microsoft.com/office/officeart/2005/8/layout/process3"/>
    <dgm:cxn modelId="{93AC8B6C-13C7-42C3-A481-DD3A49DA2F82}" type="presOf" srcId="{ABA1D089-59F7-4B0F-9FEE-75147FE0B9FB}" destId="{7FAF4A20-CA7D-462E-AC45-B43A1B159912}" srcOrd="0" destOrd="0" presId="urn:microsoft.com/office/officeart/2005/8/layout/process3"/>
    <dgm:cxn modelId="{FF8A474D-FF43-4203-9712-A4F14F01C75C}" srcId="{C117B05F-B4D9-4CA8-BACC-13E934DABC2A}" destId="{F330EB11-E308-4919-929D-07496F8B87CE}" srcOrd="0" destOrd="0" parTransId="{245050DD-E6A9-48EB-8CB0-4A60D4447C37}" sibTransId="{44BD4412-4CD8-47AB-B06B-847A76A37675}"/>
    <dgm:cxn modelId="{55338074-A987-4698-A334-302ED9E23660}" type="presOf" srcId="{ABA1D089-59F7-4B0F-9FEE-75147FE0B9FB}" destId="{3AB0544D-F238-4954-9E1E-B8BE7D2B03BF}" srcOrd="1" destOrd="0" presId="urn:microsoft.com/office/officeart/2005/8/layout/process3"/>
    <dgm:cxn modelId="{4DA02184-E3EC-4AEA-A20E-C52EA93CD864}" type="presOf" srcId="{084EF3A2-7239-4D3B-BA11-AEC390867282}" destId="{2A255138-F842-4337-BBB4-E56B305CDE9B}" srcOrd="0" destOrd="0" presId="urn:microsoft.com/office/officeart/2005/8/layout/process3"/>
    <dgm:cxn modelId="{149D9E8E-C408-4A89-A9B2-0A8EAC58A661}" srcId="{B26F3A07-0EDF-4841-A1B3-64494BD132E6}" destId="{C117B05F-B4D9-4CA8-BACC-13E934DABC2A}" srcOrd="2" destOrd="0" parTransId="{2CFEE70F-7CB2-42EB-BE76-A2AE37AD5F6B}" sibTransId="{52ACEEDD-0D0B-418A-A5D9-7FCA16D69558}"/>
    <dgm:cxn modelId="{917FEBB3-E7BF-4713-AB30-8FA67DFA8F77}" srcId="{7FB2B378-74F2-4558-99A8-2089507F8287}" destId="{04E97729-FC32-4359-A311-BF8B2F4614F7}" srcOrd="0" destOrd="0" parTransId="{1B74FC35-15FB-4653-B5B8-696117FFBDB8}" sibTransId="{A18EF380-F7C4-4703-A44D-605130718B7B}"/>
    <dgm:cxn modelId="{86E3E2D0-6A3D-4400-987B-97AE73FFE669}" type="presOf" srcId="{C117B05F-B4D9-4CA8-BACC-13E934DABC2A}" destId="{2AE4BEA0-38B3-463D-9FBE-39F1171A508D}" srcOrd="0" destOrd="0" presId="urn:microsoft.com/office/officeart/2005/8/layout/process3"/>
    <dgm:cxn modelId="{DB1390D3-CE1A-4ECA-A134-376412E53265}" type="presOf" srcId="{B26F3A07-0EDF-4841-A1B3-64494BD132E6}" destId="{9FA9DAB2-1658-4CEA-BDE6-AAC30D072452}" srcOrd="0" destOrd="0" presId="urn:microsoft.com/office/officeart/2005/8/layout/process3"/>
    <dgm:cxn modelId="{B9E90CF0-79F0-4EC9-8FA6-1140B39AB236}" type="presOf" srcId="{7FB2B378-74F2-4558-99A8-2089507F8287}" destId="{074C8741-29B5-49C9-B00C-7E7A92C07104}" srcOrd="0" destOrd="0" presId="urn:microsoft.com/office/officeart/2005/8/layout/process3"/>
    <dgm:cxn modelId="{91CCBDF3-729A-4442-87AC-D594A2B86825}" srcId="{B26F3A07-0EDF-4841-A1B3-64494BD132E6}" destId="{084EF3A2-7239-4D3B-BA11-AEC390867282}" srcOrd="1" destOrd="0" parTransId="{C928440F-F960-405F-B570-7ADD60FC1F46}" sibTransId="{ABA1D089-59F7-4B0F-9FEE-75147FE0B9FB}"/>
    <dgm:cxn modelId="{E99A33F4-E49F-444F-9E70-CA95ECDC2C7A}" type="presOf" srcId="{71DA262D-1FE5-4EBD-809E-FC73003E4425}" destId="{240FA5EA-9085-4BDD-9B5F-2BFCA120BC88}" srcOrd="0" destOrd="0" presId="urn:microsoft.com/office/officeart/2005/8/layout/process3"/>
    <dgm:cxn modelId="{0C6446FD-4A64-454D-A637-88D5BE030039}" type="presOf" srcId="{04E97729-FC32-4359-A311-BF8B2F4614F7}" destId="{15B0D53D-1B9C-459D-B08E-75C2F91AD57B}" srcOrd="0" destOrd="0" presId="urn:microsoft.com/office/officeart/2005/8/layout/process3"/>
    <dgm:cxn modelId="{3127CBEC-1623-4295-8F02-79AA80E92E2A}" type="presParOf" srcId="{9FA9DAB2-1658-4CEA-BDE6-AAC30D072452}" destId="{3E5AE6AF-9592-4723-94B4-6DBF07D624D5}" srcOrd="0" destOrd="0" presId="urn:microsoft.com/office/officeart/2005/8/layout/process3"/>
    <dgm:cxn modelId="{F87124AD-84BE-46CB-BD6A-A1A141BE9814}" type="presParOf" srcId="{3E5AE6AF-9592-4723-94B4-6DBF07D624D5}" destId="{074C8741-29B5-49C9-B00C-7E7A92C07104}" srcOrd="0" destOrd="0" presId="urn:microsoft.com/office/officeart/2005/8/layout/process3"/>
    <dgm:cxn modelId="{C3E53BCD-E4F1-4640-8879-98652B884576}" type="presParOf" srcId="{3E5AE6AF-9592-4723-94B4-6DBF07D624D5}" destId="{284C15F9-5681-45F7-B487-FB298E67DA37}" srcOrd="1" destOrd="0" presId="urn:microsoft.com/office/officeart/2005/8/layout/process3"/>
    <dgm:cxn modelId="{3BBA9395-316A-4483-A6E8-8E0CEFE0699E}" type="presParOf" srcId="{3E5AE6AF-9592-4723-94B4-6DBF07D624D5}" destId="{15B0D53D-1B9C-459D-B08E-75C2F91AD57B}" srcOrd="2" destOrd="0" presId="urn:microsoft.com/office/officeart/2005/8/layout/process3"/>
    <dgm:cxn modelId="{F34F510D-81F9-4FB2-900A-CB9F93C73C9C}" type="presParOf" srcId="{9FA9DAB2-1658-4CEA-BDE6-AAC30D072452}" destId="{0C5B7C49-BAD5-4DD0-A2F9-F7604C6D835A}" srcOrd="1" destOrd="0" presId="urn:microsoft.com/office/officeart/2005/8/layout/process3"/>
    <dgm:cxn modelId="{34AA7A4E-5D77-4A88-A89D-DC02D13CEAA8}" type="presParOf" srcId="{0C5B7C49-BAD5-4DD0-A2F9-F7604C6D835A}" destId="{34921B79-C4E0-45EE-8DD1-57608A8274BC}" srcOrd="0" destOrd="0" presId="urn:microsoft.com/office/officeart/2005/8/layout/process3"/>
    <dgm:cxn modelId="{A23FA912-9730-47BD-9C27-56C04EDEABB1}" type="presParOf" srcId="{9FA9DAB2-1658-4CEA-BDE6-AAC30D072452}" destId="{BD4F8E14-4788-47D3-9047-ADFB8BAB5E53}" srcOrd="2" destOrd="0" presId="urn:microsoft.com/office/officeart/2005/8/layout/process3"/>
    <dgm:cxn modelId="{477861A7-097A-4B1B-B488-686F7174E5CE}" type="presParOf" srcId="{BD4F8E14-4788-47D3-9047-ADFB8BAB5E53}" destId="{2A255138-F842-4337-BBB4-E56B305CDE9B}" srcOrd="0" destOrd="0" presId="urn:microsoft.com/office/officeart/2005/8/layout/process3"/>
    <dgm:cxn modelId="{F0798C73-F4B4-4E16-819D-D750C399FBBB}" type="presParOf" srcId="{BD4F8E14-4788-47D3-9047-ADFB8BAB5E53}" destId="{56952759-DF8A-489B-AE86-2EB3B4344A99}" srcOrd="1" destOrd="0" presId="urn:microsoft.com/office/officeart/2005/8/layout/process3"/>
    <dgm:cxn modelId="{C823A1EB-7647-4966-B943-7F2207F7770C}" type="presParOf" srcId="{BD4F8E14-4788-47D3-9047-ADFB8BAB5E53}" destId="{240FA5EA-9085-4BDD-9B5F-2BFCA120BC88}" srcOrd="2" destOrd="0" presId="urn:microsoft.com/office/officeart/2005/8/layout/process3"/>
    <dgm:cxn modelId="{584484A6-04A6-45C7-81AA-07A23469902C}" type="presParOf" srcId="{9FA9DAB2-1658-4CEA-BDE6-AAC30D072452}" destId="{7FAF4A20-CA7D-462E-AC45-B43A1B159912}" srcOrd="3" destOrd="0" presId="urn:microsoft.com/office/officeart/2005/8/layout/process3"/>
    <dgm:cxn modelId="{D6879A01-43DF-45D6-B010-263F8E44232E}" type="presParOf" srcId="{7FAF4A20-CA7D-462E-AC45-B43A1B159912}" destId="{3AB0544D-F238-4954-9E1E-B8BE7D2B03BF}" srcOrd="0" destOrd="0" presId="urn:microsoft.com/office/officeart/2005/8/layout/process3"/>
    <dgm:cxn modelId="{D013F31C-9754-472F-BA9B-8572A2C256C0}" type="presParOf" srcId="{9FA9DAB2-1658-4CEA-BDE6-AAC30D072452}" destId="{31816977-B023-4475-9FBC-8C9B6857E04A}" srcOrd="4" destOrd="0" presId="urn:microsoft.com/office/officeart/2005/8/layout/process3"/>
    <dgm:cxn modelId="{6930C525-36BD-4A6B-99CB-EA47C76335BB}" type="presParOf" srcId="{31816977-B023-4475-9FBC-8C9B6857E04A}" destId="{2AE4BEA0-38B3-463D-9FBE-39F1171A508D}" srcOrd="0" destOrd="0" presId="urn:microsoft.com/office/officeart/2005/8/layout/process3"/>
    <dgm:cxn modelId="{CA0CB78F-90DE-45FE-B872-C9BF42165BD9}" type="presParOf" srcId="{31816977-B023-4475-9FBC-8C9B6857E04A}" destId="{E989328A-DF7A-4142-A626-03EEF550A329}" srcOrd="1" destOrd="0" presId="urn:microsoft.com/office/officeart/2005/8/layout/process3"/>
    <dgm:cxn modelId="{64A3227E-DA29-4743-A2FE-D63F8A809CF1}" type="presParOf" srcId="{31816977-B023-4475-9FBC-8C9B6857E04A}" destId="{1289077B-CF9F-4701-A245-49B94ED067FF}"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945D7B-835E-44B6-8817-21BF021A016B}"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AA36B26C-158E-44C7-B9D7-0671CF527E01}">
      <dgm:prSet phldrT="[Text]"/>
      <dgm:spPr/>
      <dgm:t>
        <a:bodyPr/>
        <a:lstStyle/>
        <a:p>
          <a:pPr>
            <a:lnSpc>
              <a:spcPct val="100000"/>
            </a:lnSpc>
          </a:pPr>
          <a:r>
            <a:rPr lang="en-US" b="1" dirty="0"/>
            <a:t>Rebate Check</a:t>
          </a:r>
        </a:p>
      </dgm:t>
    </dgm:pt>
    <dgm:pt modelId="{CE0E3A12-4632-42FB-9709-B9703959B23E}" type="parTrans" cxnId="{C0B45CCC-97CB-4013-9D26-D540D2C67D5D}">
      <dgm:prSet/>
      <dgm:spPr/>
      <dgm:t>
        <a:bodyPr/>
        <a:lstStyle/>
        <a:p>
          <a:endParaRPr lang="en-US"/>
        </a:p>
      </dgm:t>
    </dgm:pt>
    <dgm:pt modelId="{24E5C5BB-77CA-4A67-A5A4-D15998C90807}" type="sibTrans" cxnId="{C0B45CCC-97CB-4013-9D26-D540D2C67D5D}">
      <dgm:prSet/>
      <dgm:spPr/>
      <dgm:t>
        <a:bodyPr/>
        <a:lstStyle/>
        <a:p>
          <a:endParaRPr lang="en-US"/>
        </a:p>
      </dgm:t>
    </dgm:pt>
    <dgm:pt modelId="{2DB9EC81-6B0C-4CEF-8E3E-51C384FE473D}">
      <dgm:prSet phldrT="[Text]" custT="1"/>
      <dgm:spPr/>
      <dgm:t>
        <a:bodyPr/>
        <a:lstStyle/>
        <a:p>
          <a:pPr>
            <a:lnSpc>
              <a:spcPct val="100000"/>
            </a:lnSpc>
          </a:pPr>
          <a:r>
            <a:rPr lang="en-US" sz="1800" b="1" dirty="0"/>
            <a:t>Provides $1,200/taxpayer ($2,400 joint filers)</a:t>
          </a:r>
        </a:p>
      </dgm:t>
    </dgm:pt>
    <dgm:pt modelId="{B5C429EC-F4E5-4DD8-8A64-AB6602A29C49}" type="parTrans" cxnId="{44A42C47-2114-4954-B78B-FB93AB4C6FBE}">
      <dgm:prSet/>
      <dgm:spPr/>
      <dgm:t>
        <a:bodyPr/>
        <a:lstStyle/>
        <a:p>
          <a:endParaRPr lang="en-US"/>
        </a:p>
      </dgm:t>
    </dgm:pt>
    <dgm:pt modelId="{85A7C0CA-6ECE-4220-8D9D-4C9E541F7EA1}" type="sibTrans" cxnId="{44A42C47-2114-4954-B78B-FB93AB4C6FBE}">
      <dgm:prSet/>
      <dgm:spPr/>
      <dgm:t>
        <a:bodyPr/>
        <a:lstStyle/>
        <a:p>
          <a:endParaRPr lang="en-US"/>
        </a:p>
      </dgm:t>
    </dgm:pt>
    <dgm:pt modelId="{59394AB1-ED7A-44C0-8EDE-ECAE79DA937C}">
      <dgm:prSet phldrT="[Text]"/>
      <dgm:spPr/>
      <dgm:t>
        <a:bodyPr/>
        <a:lstStyle/>
        <a:p>
          <a:pPr>
            <a:lnSpc>
              <a:spcPct val="100000"/>
            </a:lnSpc>
          </a:pPr>
          <a:r>
            <a:rPr lang="en-US" b="1"/>
            <a:t>Unemployment Insurance</a:t>
          </a:r>
        </a:p>
      </dgm:t>
    </dgm:pt>
    <dgm:pt modelId="{6C79DFE0-9E71-49E3-AD6D-811F848ABB85}" type="parTrans" cxnId="{CE7D1C8C-28FF-4E8A-A7FA-3CB0382C4B30}">
      <dgm:prSet/>
      <dgm:spPr/>
      <dgm:t>
        <a:bodyPr/>
        <a:lstStyle/>
        <a:p>
          <a:endParaRPr lang="en-US"/>
        </a:p>
      </dgm:t>
    </dgm:pt>
    <dgm:pt modelId="{C195CE4A-967E-4CE9-ABB9-D9D4C5CBB7A0}" type="sibTrans" cxnId="{CE7D1C8C-28FF-4E8A-A7FA-3CB0382C4B30}">
      <dgm:prSet/>
      <dgm:spPr/>
      <dgm:t>
        <a:bodyPr/>
        <a:lstStyle/>
        <a:p>
          <a:endParaRPr lang="en-US"/>
        </a:p>
      </dgm:t>
    </dgm:pt>
    <dgm:pt modelId="{27B81DFF-26A3-445D-AFE6-BD4FC032D641}">
      <dgm:prSet phldrT="[Text]" custT="1"/>
      <dgm:spPr/>
      <dgm:t>
        <a:bodyPr/>
        <a:lstStyle/>
        <a:p>
          <a:pPr>
            <a:lnSpc>
              <a:spcPct val="100000"/>
            </a:lnSpc>
          </a:pPr>
          <a:r>
            <a:rPr lang="en-US" sz="1800" b="1" dirty="0"/>
            <a:t>Provides $600/week up to four months                                                (+state benefits) </a:t>
          </a:r>
        </a:p>
        <a:p>
          <a:pPr>
            <a:lnSpc>
              <a:spcPct val="100000"/>
            </a:lnSpc>
          </a:pPr>
          <a:r>
            <a:rPr lang="en-US" sz="1800" b="1" dirty="0"/>
            <a:t>Gives additional 13 weeks of federal unemployment benefits</a:t>
          </a:r>
        </a:p>
      </dgm:t>
    </dgm:pt>
    <dgm:pt modelId="{6621F95C-8E01-4958-B67C-1C02BA6F9E11}" type="parTrans" cxnId="{499FDE0C-9CA9-4688-8AB2-9F40C378E6BA}">
      <dgm:prSet/>
      <dgm:spPr/>
      <dgm:t>
        <a:bodyPr/>
        <a:lstStyle/>
        <a:p>
          <a:endParaRPr lang="en-US"/>
        </a:p>
      </dgm:t>
    </dgm:pt>
    <dgm:pt modelId="{45830317-CC70-436E-A903-58A32C005928}" type="sibTrans" cxnId="{499FDE0C-9CA9-4688-8AB2-9F40C378E6BA}">
      <dgm:prSet/>
      <dgm:spPr/>
      <dgm:t>
        <a:bodyPr/>
        <a:lstStyle/>
        <a:p>
          <a:endParaRPr lang="en-US"/>
        </a:p>
      </dgm:t>
    </dgm:pt>
    <dgm:pt modelId="{454E7484-78DC-40B1-AF61-3F9B411CCDDF}">
      <dgm:prSet phldrT="[Text]"/>
      <dgm:spPr/>
      <dgm:t>
        <a:bodyPr/>
        <a:lstStyle/>
        <a:p>
          <a:pPr>
            <a:lnSpc>
              <a:spcPct val="100000"/>
            </a:lnSpc>
          </a:pPr>
          <a:r>
            <a:rPr lang="en-US" b="1" dirty="0"/>
            <a:t>Student Loan Deferment</a:t>
          </a:r>
        </a:p>
      </dgm:t>
    </dgm:pt>
    <dgm:pt modelId="{CA13FB52-A8BE-4698-B164-E2EF5CC67DF0}" type="parTrans" cxnId="{264A15B5-8D01-4C51-9172-B0F7F309A350}">
      <dgm:prSet/>
      <dgm:spPr/>
      <dgm:t>
        <a:bodyPr/>
        <a:lstStyle/>
        <a:p>
          <a:endParaRPr lang="en-US"/>
        </a:p>
      </dgm:t>
    </dgm:pt>
    <dgm:pt modelId="{5398F3C2-C21E-401D-A0B5-520A7EBD40A3}" type="sibTrans" cxnId="{264A15B5-8D01-4C51-9172-B0F7F309A350}">
      <dgm:prSet/>
      <dgm:spPr/>
      <dgm:t>
        <a:bodyPr/>
        <a:lstStyle/>
        <a:p>
          <a:endParaRPr lang="en-US"/>
        </a:p>
      </dgm:t>
    </dgm:pt>
    <dgm:pt modelId="{F70D6875-3FD4-4E58-B899-C1E5C3D50CE6}">
      <dgm:prSet phldrT="[Text]" custT="1"/>
      <dgm:spPr/>
      <dgm:t>
        <a:bodyPr/>
        <a:lstStyle/>
        <a:p>
          <a:pPr>
            <a:lnSpc>
              <a:spcPct val="100000"/>
            </a:lnSpc>
          </a:pPr>
          <a:r>
            <a:rPr lang="en-US" sz="1800" b="1" dirty="0"/>
            <a:t>Delays student loan payment, principal, and interest for six months </a:t>
          </a:r>
        </a:p>
      </dgm:t>
    </dgm:pt>
    <dgm:pt modelId="{F4333627-D00F-49D4-A12C-56FEBF12C2D0}" type="parTrans" cxnId="{471EFCB7-29B4-41D3-A668-4D6907D4ED2D}">
      <dgm:prSet/>
      <dgm:spPr/>
      <dgm:t>
        <a:bodyPr/>
        <a:lstStyle/>
        <a:p>
          <a:endParaRPr lang="en-US"/>
        </a:p>
      </dgm:t>
    </dgm:pt>
    <dgm:pt modelId="{B1589C2F-4462-456C-A1C7-266CD256601A}" type="sibTrans" cxnId="{471EFCB7-29B4-41D3-A668-4D6907D4ED2D}">
      <dgm:prSet/>
      <dgm:spPr/>
      <dgm:t>
        <a:bodyPr/>
        <a:lstStyle/>
        <a:p>
          <a:endParaRPr lang="en-US"/>
        </a:p>
      </dgm:t>
    </dgm:pt>
    <dgm:pt modelId="{31EA4276-7681-4CB1-A6AA-F03124302F49}">
      <dgm:prSet phldrT="[Text]" custT="1"/>
      <dgm:spPr/>
      <dgm:t>
        <a:bodyPr/>
        <a:lstStyle/>
        <a:p>
          <a:pPr>
            <a:lnSpc>
              <a:spcPct val="100000"/>
            </a:lnSpc>
          </a:pPr>
          <a:r>
            <a:rPr lang="en-US" sz="1800" b="1" dirty="0"/>
            <a:t>Gives an Extra $500 per child</a:t>
          </a:r>
        </a:p>
        <a:p>
          <a:pPr>
            <a:lnSpc>
              <a:spcPct val="100000"/>
            </a:lnSpc>
          </a:pPr>
          <a:r>
            <a:rPr lang="en-US" sz="1800" b="1" dirty="0"/>
            <a:t>Phases out &gt; $75k single/$198k joint filers</a:t>
          </a:r>
        </a:p>
      </dgm:t>
    </dgm:pt>
    <dgm:pt modelId="{99C5A5BB-25B9-4D6D-A6CF-D8108E37E0A1}" type="sibTrans" cxnId="{7110A866-9E59-4DA5-8728-94CFE5BEB553}">
      <dgm:prSet/>
      <dgm:spPr/>
      <dgm:t>
        <a:bodyPr/>
        <a:lstStyle/>
        <a:p>
          <a:endParaRPr lang="en-US"/>
        </a:p>
      </dgm:t>
    </dgm:pt>
    <dgm:pt modelId="{97497A2E-C5E0-43EF-82B1-810E22E05BF6}" type="parTrans" cxnId="{7110A866-9E59-4DA5-8728-94CFE5BEB553}">
      <dgm:prSet/>
      <dgm:spPr/>
      <dgm:t>
        <a:bodyPr/>
        <a:lstStyle/>
        <a:p>
          <a:endParaRPr lang="en-US"/>
        </a:p>
      </dgm:t>
    </dgm:pt>
    <dgm:pt modelId="{C07846D4-447C-49D7-A468-12179B73E932}" type="pres">
      <dgm:prSet presAssocID="{5C945D7B-835E-44B6-8817-21BF021A016B}" presName="root" presStyleCnt="0">
        <dgm:presLayoutVars>
          <dgm:dir/>
          <dgm:resizeHandles val="exact"/>
        </dgm:presLayoutVars>
      </dgm:prSet>
      <dgm:spPr/>
    </dgm:pt>
    <dgm:pt modelId="{A3880495-FD9E-435D-BFD9-6CD90239BB63}" type="pres">
      <dgm:prSet presAssocID="{AA36B26C-158E-44C7-B9D7-0671CF527E01}" presName="compNode" presStyleCnt="0"/>
      <dgm:spPr/>
    </dgm:pt>
    <dgm:pt modelId="{E1E06A1E-0A20-46BC-B23A-AB8BAC64FAA8}" type="pres">
      <dgm:prSet presAssocID="{AA36B26C-158E-44C7-B9D7-0671CF527E01}" presName="bgRect" presStyleLbl="bgShp" presStyleIdx="0" presStyleCnt="3" custLinFactNeighborX="1312" custLinFactNeighborY="-1473"/>
      <dgm:spPr>
        <a:solidFill>
          <a:schemeClr val="accent4">
            <a:lumMod val="20000"/>
            <a:lumOff val="80000"/>
          </a:schemeClr>
        </a:solidFill>
      </dgm:spPr>
    </dgm:pt>
    <dgm:pt modelId="{C5CAB7B4-C1CC-49B4-A314-7A78EE3C52AF}" type="pres">
      <dgm:prSet presAssocID="{AA36B26C-158E-44C7-B9D7-0671CF527E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ollar"/>
        </a:ext>
      </dgm:extLst>
    </dgm:pt>
    <dgm:pt modelId="{11B98F07-232F-4296-B5AC-5908D967B574}" type="pres">
      <dgm:prSet presAssocID="{AA36B26C-158E-44C7-B9D7-0671CF527E01}" presName="spaceRect" presStyleCnt="0"/>
      <dgm:spPr/>
    </dgm:pt>
    <dgm:pt modelId="{C8B8B9E5-50E4-4815-A580-D3699990031D}" type="pres">
      <dgm:prSet presAssocID="{AA36B26C-158E-44C7-B9D7-0671CF527E01}" presName="parTx" presStyleLbl="revTx" presStyleIdx="0" presStyleCnt="6">
        <dgm:presLayoutVars>
          <dgm:chMax val="0"/>
          <dgm:chPref val="0"/>
        </dgm:presLayoutVars>
      </dgm:prSet>
      <dgm:spPr/>
    </dgm:pt>
    <dgm:pt modelId="{12F01A4F-9298-4B9B-961E-DB3AFC9B491A}" type="pres">
      <dgm:prSet presAssocID="{AA36B26C-158E-44C7-B9D7-0671CF527E01}" presName="desTx" presStyleLbl="revTx" presStyleIdx="1" presStyleCnt="6" custScaleX="101364">
        <dgm:presLayoutVars/>
      </dgm:prSet>
      <dgm:spPr/>
    </dgm:pt>
    <dgm:pt modelId="{1DF9D651-5E3F-4BBE-B47A-C44CC9DF10EC}" type="pres">
      <dgm:prSet presAssocID="{24E5C5BB-77CA-4A67-A5A4-D15998C90807}" presName="sibTrans" presStyleCnt="0"/>
      <dgm:spPr/>
    </dgm:pt>
    <dgm:pt modelId="{20CC404C-709E-4DD1-A2B5-2002B14E6ACD}" type="pres">
      <dgm:prSet presAssocID="{59394AB1-ED7A-44C0-8EDE-ECAE79DA937C}" presName="compNode" presStyleCnt="0"/>
      <dgm:spPr/>
    </dgm:pt>
    <dgm:pt modelId="{FBCA1213-0C28-4BBF-9170-B5CB61A2ABCC}" type="pres">
      <dgm:prSet presAssocID="{59394AB1-ED7A-44C0-8EDE-ECAE79DA937C}" presName="bgRect" presStyleLbl="bgShp" presStyleIdx="1" presStyleCnt="3"/>
      <dgm:spPr>
        <a:solidFill>
          <a:schemeClr val="accent4">
            <a:lumMod val="40000"/>
            <a:lumOff val="60000"/>
          </a:schemeClr>
        </a:solidFill>
      </dgm:spPr>
    </dgm:pt>
    <dgm:pt modelId="{C27417E2-11F7-4818-8001-E74B0F68F917}" type="pres">
      <dgm:prSet presAssocID="{59394AB1-ED7A-44C0-8EDE-ECAE79DA93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1BE955F9-CBD3-4163-95E6-B5917D0A6FB3}" type="pres">
      <dgm:prSet presAssocID="{59394AB1-ED7A-44C0-8EDE-ECAE79DA937C}" presName="spaceRect" presStyleCnt="0"/>
      <dgm:spPr/>
    </dgm:pt>
    <dgm:pt modelId="{428B72DE-7FFE-4B7D-B4F7-E36DBB73EF3B}" type="pres">
      <dgm:prSet presAssocID="{59394AB1-ED7A-44C0-8EDE-ECAE79DA937C}" presName="parTx" presStyleLbl="revTx" presStyleIdx="2" presStyleCnt="6">
        <dgm:presLayoutVars>
          <dgm:chMax val="0"/>
          <dgm:chPref val="0"/>
        </dgm:presLayoutVars>
      </dgm:prSet>
      <dgm:spPr/>
    </dgm:pt>
    <dgm:pt modelId="{E44F6233-A48A-4956-B004-F56A47A25911}" type="pres">
      <dgm:prSet presAssocID="{59394AB1-ED7A-44C0-8EDE-ECAE79DA937C}" presName="desTx" presStyleLbl="revTx" presStyleIdx="3" presStyleCnt="6">
        <dgm:presLayoutVars/>
      </dgm:prSet>
      <dgm:spPr/>
    </dgm:pt>
    <dgm:pt modelId="{0DE71770-1DD0-4907-A434-3ABC97D9B4B8}" type="pres">
      <dgm:prSet presAssocID="{C195CE4A-967E-4CE9-ABB9-D9D4C5CBB7A0}" presName="sibTrans" presStyleCnt="0"/>
      <dgm:spPr/>
    </dgm:pt>
    <dgm:pt modelId="{4D62506A-914B-4CCD-872D-0E3499420C46}" type="pres">
      <dgm:prSet presAssocID="{454E7484-78DC-40B1-AF61-3F9B411CCDDF}" presName="compNode" presStyleCnt="0"/>
      <dgm:spPr/>
    </dgm:pt>
    <dgm:pt modelId="{0E449375-E045-4E62-9546-ACDAB211F81C}" type="pres">
      <dgm:prSet presAssocID="{454E7484-78DC-40B1-AF61-3F9B411CCDDF}" presName="bgRect" presStyleLbl="bgShp" presStyleIdx="2" presStyleCnt="3"/>
      <dgm:spPr>
        <a:solidFill>
          <a:schemeClr val="accent4">
            <a:lumMod val="60000"/>
            <a:lumOff val="40000"/>
          </a:schemeClr>
        </a:solidFill>
      </dgm:spPr>
    </dgm:pt>
    <dgm:pt modelId="{5556B4CE-EDFA-4B58-8A07-4A496C650138}" type="pres">
      <dgm:prSet presAssocID="{454E7484-78DC-40B1-AF61-3F9B411CCD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iggy Bank"/>
        </a:ext>
      </dgm:extLst>
    </dgm:pt>
    <dgm:pt modelId="{7DF6CD03-4D99-4D9B-88A6-15F1F2C04D49}" type="pres">
      <dgm:prSet presAssocID="{454E7484-78DC-40B1-AF61-3F9B411CCDDF}" presName="spaceRect" presStyleCnt="0"/>
      <dgm:spPr/>
    </dgm:pt>
    <dgm:pt modelId="{EC74216B-6DE3-4A70-9B72-AF5925CA3510}" type="pres">
      <dgm:prSet presAssocID="{454E7484-78DC-40B1-AF61-3F9B411CCDDF}" presName="parTx" presStyleLbl="revTx" presStyleIdx="4" presStyleCnt="6">
        <dgm:presLayoutVars>
          <dgm:chMax val="0"/>
          <dgm:chPref val="0"/>
        </dgm:presLayoutVars>
      </dgm:prSet>
      <dgm:spPr/>
    </dgm:pt>
    <dgm:pt modelId="{D75FD5C6-FA73-49B9-82C1-DB9CD40144B1}" type="pres">
      <dgm:prSet presAssocID="{454E7484-78DC-40B1-AF61-3F9B411CCDDF}" presName="desTx" presStyleLbl="revTx" presStyleIdx="5" presStyleCnt="6">
        <dgm:presLayoutVars/>
      </dgm:prSet>
      <dgm:spPr/>
    </dgm:pt>
  </dgm:ptLst>
  <dgm:cxnLst>
    <dgm:cxn modelId="{499FDE0C-9CA9-4688-8AB2-9F40C378E6BA}" srcId="{59394AB1-ED7A-44C0-8EDE-ECAE79DA937C}" destId="{27B81DFF-26A3-445D-AFE6-BD4FC032D641}" srcOrd="0" destOrd="0" parTransId="{6621F95C-8E01-4958-B67C-1C02BA6F9E11}" sibTransId="{45830317-CC70-436E-A903-58A32C005928}"/>
    <dgm:cxn modelId="{40C87032-D81B-4FCF-B714-28976927B3FB}" type="presOf" srcId="{454E7484-78DC-40B1-AF61-3F9B411CCDDF}" destId="{EC74216B-6DE3-4A70-9B72-AF5925CA3510}" srcOrd="0" destOrd="0" presId="urn:microsoft.com/office/officeart/2018/2/layout/IconVerticalSolidList"/>
    <dgm:cxn modelId="{7110A866-9E59-4DA5-8728-94CFE5BEB553}" srcId="{AA36B26C-158E-44C7-B9D7-0671CF527E01}" destId="{31EA4276-7681-4CB1-A6AA-F03124302F49}" srcOrd="1" destOrd="0" parTransId="{97497A2E-C5E0-43EF-82B1-810E22E05BF6}" sibTransId="{99C5A5BB-25B9-4D6D-A6CF-D8108E37E0A1}"/>
    <dgm:cxn modelId="{44A42C47-2114-4954-B78B-FB93AB4C6FBE}" srcId="{AA36B26C-158E-44C7-B9D7-0671CF527E01}" destId="{2DB9EC81-6B0C-4CEF-8E3E-51C384FE473D}" srcOrd="0" destOrd="0" parTransId="{B5C429EC-F4E5-4DD8-8A64-AB6602A29C49}" sibTransId="{85A7C0CA-6ECE-4220-8D9D-4C9E541F7EA1}"/>
    <dgm:cxn modelId="{832BFF51-0709-429B-B552-E70C208F671C}" type="presOf" srcId="{59394AB1-ED7A-44C0-8EDE-ECAE79DA937C}" destId="{428B72DE-7FFE-4B7D-B4F7-E36DBB73EF3B}" srcOrd="0" destOrd="0" presId="urn:microsoft.com/office/officeart/2018/2/layout/IconVerticalSolidList"/>
    <dgm:cxn modelId="{4E454F76-56F7-432E-9FF3-61C8D5301AEF}" type="presOf" srcId="{AA36B26C-158E-44C7-B9D7-0671CF527E01}" destId="{C8B8B9E5-50E4-4815-A580-D3699990031D}" srcOrd="0" destOrd="0" presId="urn:microsoft.com/office/officeart/2018/2/layout/IconVerticalSolidList"/>
    <dgm:cxn modelId="{853F3F78-ACA7-4E2F-B0C6-29EBEC6600A3}" type="presOf" srcId="{5C945D7B-835E-44B6-8817-21BF021A016B}" destId="{C07846D4-447C-49D7-A468-12179B73E932}" srcOrd="0" destOrd="0" presId="urn:microsoft.com/office/officeart/2018/2/layout/IconVerticalSolidList"/>
    <dgm:cxn modelId="{2B418059-A153-44C5-9FB3-7F569CC8222E}" type="presOf" srcId="{F70D6875-3FD4-4E58-B899-C1E5C3D50CE6}" destId="{D75FD5C6-FA73-49B9-82C1-DB9CD40144B1}" srcOrd="0" destOrd="0" presId="urn:microsoft.com/office/officeart/2018/2/layout/IconVerticalSolidList"/>
    <dgm:cxn modelId="{11114383-DF41-4B5A-AC5D-66B9496D194A}" type="presOf" srcId="{2DB9EC81-6B0C-4CEF-8E3E-51C384FE473D}" destId="{12F01A4F-9298-4B9B-961E-DB3AFC9B491A}" srcOrd="0" destOrd="0" presId="urn:microsoft.com/office/officeart/2018/2/layout/IconVerticalSolidList"/>
    <dgm:cxn modelId="{CE7D1C8C-28FF-4E8A-A7FA-3CB0382C4B30}" srcId="{5C945D7B-835E-44B6-8817-21BF021A016B}" destId="{59394AB1-ED7A-44C0-8EDE-ECAE79DA937C}" srcOrd="1" destOrd="0" parTransId="{6C79DFE0-9E71-49E3-AD6D-811F848ABB85}" sibTransId="{C195CE4A-967E-4CE9-ABB9-D9D4C5CBB7A0}"/>
    <dgm:cxn modelId="{C2F48192-E8F6-4B6C-82A7-DDB55CA5A74F}" type="presOf" srcId="{27B81DFF-26A3-445D-AFE6-BD4FC032D641}" destId="{E44F6233-A48A-4956-B004-F56A47A25911}" srcOrd="0" destOrd="0" presId="urn:microsoft.com/office/officeart/2018/2/layout/IconVerticalSolidList"/>
    <dgm:cxn modelId="{56362798-D306-45DC-A10E-5AD30907CF6A}" type="presOf" srcId="{31EA4276-7681-4CB1-A6AA-F03124302F49}" destId="{12F01A4F-9298-4B9B-961E-DB3AFC9B491A}" srcOrd="0" destOrd="1" presId="urn:microsoft.com/office/officeart/2018/2/layout/IconVerticalSolidList"/>
    <dgm:cxn modelId="{264A15B5-8D01-4C51-9172-B0F7F309A350}" srcId="{5C945D7B-835E-44B6-8817-21BF021A016B}" destId="{454E7484-78DC-40B1-AF61-3F9B411CCDDF}" srcOrd="2" destOrd="0" parTransId="{CA13FB52-A8BE-4698-B164-E2EF5CC67DF0}" sibTransId="{5398F3C2-C21E-401D-A0B5-520A7EBD40A3}"/>
    <dgm:cxn modelId="{471EFCB7-29B4-41D3-A668-4D6907D4ED2D}" srcId="{454E7484-78DC-40B1-AF61-3F9B411CCDDF}" destId="{F70D6875-3FD4-4E58-B899-C1E5C3D50CE6}" srcOrd="0" destOrd="0" parTransId="{F4333627-D00F-49D4-A12C-56FEBF12C2D0}" sibTransId="{B1589C2F-4462-456C-A1C7-266CD256601A}"/>
    <dgm:cxn modelId="{C0B45CCC-97CB-4013-9D26-D540D2C67D5D}" srcId="{5C945D7B-835E-44B6-8817-21BF021A016B}" destId="{AA36B26C-158E-44C7-B9D7-0671CF527E01}" srcOrd="0" destOrd="0" parTransId="{CE0E3A12-4632-42FB-9709-B9703959B23E}" sibTransId="{24E5C5BB-77CA-4A67-A5A4-D15998C90807}"/>
    <dgm:cxn modelId="{831C6E77-83B7-4F1F-B32C-FBA2BA892E48}" type="presParOf" srcId="{C07846D4-447C-49D7-A468-12179B73E932}" destId="{A3880495-FD9E-435D-BFD9-6CD90239BB63}" srcOrd="0" destOrd="0" presId="urn:microsoft.com/office/officeart/2018/2/layout/IconVerticalSolidList"/>
    <dgm:cxn modelId="{E12718A0-05BE-4547-8898-81F41FB9D884}" type="presParOf" srcId="{A3880495-FD9E-435D-BFD9-6CD90239BB63}" destId="{E1E06A1E-0A20-46BC-B23A-AB8BAC64FAA8}" srcOrd="0" destOrd="0" presId="urn:microsoft.com/office/officeart/2018/2/layout/IconVerticalSolidList"/>
    <dgm:cxn modelId="{5B1B79E3-F25E-4ED4-A3A6-54D41882D573}" type="presParOf" srcId="{A3880495-FD9E-435D-BFD9-6CD90239BB63}" destId="{C5CAB7B4-C1CC-49B4-A314-7A78EE3C52AF}" srcOrd="1" destOrd="0" presId="urn:microsoft.com/office/officeart/2018/2/layout/IconVerticalSolidList"/>
    <dgm:cxn modelId="{518009F8-779A-440C-AA17-2AA4003C34B7}" type="presParOf" srcId="{A3880495-FD9E-435D-BFD9-6CD90239BB63}" destId="{11B98F07-232F-4296-B5AC-5908D967B574}" srcOrd="2" destOrd="0" presId="urn:microsoft.com/office/officeart/2018/2/layout/IconVerticalSolidList"/>
    <dgm:cxn modelId="{0156AE1E-D7D7-47DA-A0A5-9058D0C5CF4F}" type="presParOf" srcId="{A3880495-FD9E-435D-BFD9-6CD90239BB63}" destId="{C8B8B9E5-50E4-4815-A580-D3699990031D}" srcOrd="3" destOrd="0" presId="urn:microsoft.com/office/officeart/2018/2/layout/IconVerticalSolidList"/>
    <dgm:cxn modelId="{CFE68E84-C1A5-4E62-B45A-C5CB154C20CE}" type="presParOf" srcId="{A3880495-FD9E-435D-BFD9-6CD90239BB63}" destId="{12F01A4F-9298-4B9B-961E-DB3AFC9B491A}" srcOrd="4" destOrd="0" presId="urn:microsoft.com/office/officeart/2018/2/layout/IconVerticalSolidList"/>
    <dgm:cxn modelId="{1C639695-FE20-43C6-8E0F-7DE47A0B6129}" type="presParOf" srcId="{C07846D4-447C-49D7-A468-12179B73E932}" destId="{1DF9D651-5E3F-4BBE-B47A-C44CC9DF10EC}" srcOrd="1" destOrd="0" presId="urn:microsoft.com/office/officeart/2018/2/layout/IconVerticalSolidList"/>
    <dgm:cxn modelId="{2A7AC059-05CE-46FD-979D-31F1C7F3BCEE}" type="presParOf" srcId="{C07846D4-447C-49D7-A468-12179B73E932}" destId="{20CC404C-709E-4DD1-A2B5-2002B14E6ACD}" srcOrd="2" destOrd="0" presId="urn:microsoft.com/office/officeart/2018/2/layout/IconVerticalSolidList"/>
    <dgm:cxn modelId="{A9ED01A2-8D15-445F-B1C0-9CEF126AD745}" type="presParOf" srcId="{20CC404C-709E-4DD1-A2B5-2002B14E6ACD}" destId="{FBCA1213-0C28-4BBF-9170-B5CB61A2ABCC}" srcOrd="0" destOrd="0" presId="urn:microsoft.com/office/officeart/2018/2/layout/IconVerticalSolidList"/>
    <dgm:cxn modelId="{164C0CF8-923D-4F3F-8EAE-606648C17301}" type="presParOf" srcId="{20CC404C-709E-4DD1-A2B5-2002B14E6ACD}" destId="{C27417E2-11F7-4818-8001-E74B0F68F917}" srcOrd="1" destOrd="0" presId="urn:microsoft.com/office/officeart/2018/2/layout/IconVerticalSolidList"/>
    <dgm:cxn modelId="{F98ED923-E476-4931-A2D4-9E3F2C12E99E}" type="presParOf" srcId="{20CC404C-709E-4DD1-A2B5-2002B14E6ACD}" destId="{1BE955F9-CBD3-4163-95E6-B5917D0A6FB3}" srcOrd="2" destOrd="0" presId="urn:microsoft.com/office/officeart/2018/2/layout/IconVerticalSolidList"/>
    <dgm:cxn modelId="{C8F1131F-F0CB-414D-AA99-5736DD587095}" type="presParOf" srcId="{20CC404C-709E-4DD1-A2B5-2002B14E6ACD}" destId="{428B72DE-7FFE-4B7D-B4F7-E36DBB73EF3B}" srcOrd="3" destOrd="0" presId="urn:microsoft.com/office/officeart/2018/2/layout/IconVerticalSolidList"/>
    <dgm:cxn modelId="{457AD870-A439-4F5A-8CB7-01006461EF50}" type="presParOf" srcId="{20CC404C-709E-4DD1-A2B5-2002B14E6ACD}" destId="{E44F6233-A48A-4956-B004-F56A47A25911}" srcOrd="4" destOrd="0" presId="urn:microsoft.com/office/officeart/2018/2/layout/IconVerticalSolidList"/>
    <dgm:cxn modelId="{1FFBE73F-2CB9-4FE4-897C-18219F194A14}" type="presParOf" srcId="{C07846D4-447C-49D7-A468-12179B73E932}" destId="{0DE71770-1DD0-4907-A434-3ABC97D9B4B8}" srcOrd="3" destOrd="0" presId="urn:microsoft.com/office/officeart/2018/2/layout/IconVerticalSolidList"/>
    <dgm:cxn modelId="{4B55DDCB-A459-49B6-BAB3-D74DF26771C8}" type="presParOf" srcId="{C07846D4-447C-49D7-A468-12179B73E932}" destId="{4D62506A-914B-4CCD-872D-0E3499420C46}" srcOrd="4" destOrd="0" presId="urn:microsoft.com/office/officeart/2018/2/layout/IconVerticalSolidList"/>
    <dgm:cxn modelId="{88175EAB-F10B-4003-AE4E-41AA04B89B14}" type="presParOf" srcId="{4D62506A-914B-4CCD-872D-0E3499420C46}" destId="{0E449375-E045-4E62-9546-ACDAB211F81C}" srcOrd="0" destOrd="0" presId="urn:microsoft.com/office/officeart/2018/2/layout/IconVerticalSolidList"/>
    <dgm:cxn modelId="{67B8BD25-5536-4D2F-8C71-28BE632BF21D}" type="presParOf" srcId="{4D62506A-914B-4CCD-872D-0E3499420C46}" destId="{5556B4CE-EDFA-4B58-8A07-4A496C650138}" srcOrd="1" destOrd="0" presId="urn:microsoft.com/office/officeart/2018/2/layout/IconVerticalSolidList"/>
    <dgm:cxn modelId="{313898ED-3DDA-4AD1-87D4-965E033ACD27}" type="presParOf" srcId="{4D62506A-914B-4CCD-872D-0E3499420C46}" destId="{7DF6CD03-4D99-4D9B-88A6-15F1F2C04D49}" srcOrd="2" destOrd="0" presId="urn:microsoft.com/office/officeart/2018/2/layout/IconVerticalSolidList"/>
    <dgm:cxn modelId="{A92E4D12-6D3D-4397-94C7-23C1B7B7E00C}" type="presParOf" srcId="{4D62506A-914B-4CCD-872D-0E3499420C46}" destId="{EC74216B-6DE3-4A70-9B72-AF5925CA3510}" srcOrd="3" destOrd="0" presId="urn:microsoft.com/office/officeart/2018/2/layout/IconVerticalSolidList"/>
    <dgm:cxn modelId="{C1B1C15C-6776-4A65-9FD5-BC22EAC4F869}" type="presParOf" srcId="{4D62506A-914B-4CCD-872D-0E3499420C46}" destId="{D75FD5C6-FA73-49B9-82C1-DB9CD40144B1}"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1E46FC-45BD-48BA-B6E9-A226D2D1FA9B}"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C15002C3-69F7-4C5D-951F-6470D1E68092}">
      <dgm:prSet phldrT="[Text]"/>
      <dgm:spPr/>
      <dgm:t>
        <a:bodyPr/>
        <a:lstStyle/>
        <a:p>
          <a:r>
            <a:rPr lang="en-US"/>
            <a:t>Eligibility</a:t>
          </a:r>
        </a:p>
      </dgm:t>
    </dgm:pt>
    <dgm:pt modelId="{5201A155-FCDE-4DDC-9345-4FCBADB4B47D}" type="parTrans" cxnId="{512AB6FB-2559-4FE1-A08B-E3A00FFF3368}">
      <dgm:prSet/>
      <dgm:spPr/>
      <dgm:t>
        <a:bodyPr/>
        <a:lstStyle/>
        <a:p>
          <a:endParaRPr lang="en-US"/>
        </a:p>
      </dgm:t>
    </dgm:pt>
    <dgm:pt modelId="{E6557D1E-86D7-45B7-A7C1-A28702D1AE34}" type="sibTrans" cxnId="{512AB6FB-2559-4FE1-A08B-E3A00FFF3368}">
      <dgm:prSet/>
      <dgm:spPr/>
      <dgm:t>
        <a:bodyPr/>
        <a:lstStyle/>
        <a:p>
          <a:endParaRPr lang="en-US"/>
        </a:p>
      </dgm:t>
    </dgm:pt>
    <dgm:pt modelId="{20A0ADAA-321C-4C33-BCCC-93F75F5A06AA}">
      <dgm:prSet phldrT="[Text]" custT="1"/>
      <dgm:spPr/>
      <dgm:t>
        <a:bodyPr/>
        <a:lstStyle/>
        <a:p>
          <a:r>
            <a:rPr lang="en-US" sz="2000" b="1" dirty="0"/>
            <a:t>Fewer than 500 employees</a:t>
          </a:r>
        </a:p>
      </dgm:t>
    </dgm:pt>
    <dgm:pt modelId="{3612D09D-29C4-4452-93B7-B62A776DCDDB}" type="parTrans" cxnId="{CD568732-DE72-4EBE-BDFC-A27DDF563063}">
      <dgm:prSet/>
      <dgm:spPr/>
      <dgm:t>
        <a:bodyPr/>
        <a:lstStyle/>
        <a:p>
          <a:endParaRPr lang="en-US"/>
        </a:p>
      </dgm:t>
    </dgm:pt>
    <dgm:pt modelId="{EDBE8068-6113-4214-8389-065D484E8C9C}" type="sibTrans" cxnId="{CD568732-DE72-4EBE-BDFC-A27DDF563063}">
      <dgm:prSet/>
      <dgm:spPr/>
      <dgm:t>
        <a:bodyPr/>
        <a:lstStyle/>
        <a:p>
          <a:endParaRPr lang="en-US"/>
        </a:p>
      </dgm:t>
    </dgm:pt>
    <dgm:pt modelId="{2E9E4CDB-4DCE-4CE7-B441-1B0FA773529C}">
      <dgm:prSet phldrT="[Text]" custT="1"/>
      <dgm:spPr/>
      <dgm:t>
        <a:bodyPr/>
        <a:lstStyle/>
        <a:p>
          <a:r>
            <a:rPr lang="en-US" sz="2000" b="1" dirty="0"/>
            <a:t>Meets SBA’s industry size standard (1,000 employees for boat building</a:t>
          </a:r>
          <a:r>
            <a:rPr lang="en-US" sz="1800" b="1" dirty="0"/>
            <a:t>) </a:t>
          </a:r>
        </a:p>
      </dgm:t>
    </dgm:pt>
    <dgm:pt modelId="{B0AA645E-9E53-4FCC-A391-A9DA8AD01A75}" type="parTrans" cxnId="{B72146E8-1006-48EB-9D53-D41812603338}">
      <dgm:prSet/>
      <dgm:spPr/>
      <dgm:t>
        <a:bodyPr/>
        <a:lstStyle/>
        <a:p>
          <a:endParaRPr lang="en-US"/>
        </a:p>
      </dgm:t>
    </dgm:pt>
    <dgm:pt modelId="{1C9E476F-9D18-4340-A817-9A3B00479FFB}" type="sibTrans" cxnId="{B72146E8-1006-48EB-9D53-D41812603338}">
      <dgm:prSet/>
      <dgm:spPr/>
      <dgm:t>
        <a:bodyPr/>
        <a:lstStyle/>
        <a:p>
          <a:endParaRPr lang="en-US"/>
        </a:p>
      </dgm:t>
    </dgm:pt>
    <dgm:pt modelId="{3D62123D-FBEB-4865-9981-C1FF1DF3FF19}">
      <dgm:prSet phldrT="[Text]"/>
      <dgm:spPr/>
      <dgm:t>
        <a:bodyPr/>
        <a:lstStyle/>
        <a:p>
          <a:r>
            <a:rPr lang="en-US"/>
            <a:t>Amount</a:t>
          </a:r>
        </a:p>
      </dgm:t>
    </dgm:pt>
    <dgm:pt modelId="{5FE7C4F3-04B1-4316-875F-DEF470EBF40D}" type="parTrans" cxnId="{DF14F200-2B45-4543-AECC-98956606A27D}">
      <dgm:prSet/>
      <dgm:spPr/>
      <dgm:t>
        <a:bodyPr/>
        <a:lstStyle/>
        <a:p>
          <a:endParaRPr lang="en-US"/>
        </a:p>
      </dgm:t>
    </dgm:pt>
    <dgm:pt modelId="{A163C780-E3F2-43CD-B866-840185221675}" type="sibTrans" cxnId="{DF14F200-2B45-4543-AECC-98956606A27D}">
      <dgm:prSet/>
      <dgm:spPr/>
      <dgm:t>
        <a:bodyPr/>
        <a:lstStyle/>
        <a:p>
          <a:endParaRPr lang="en-US"/>
        </a:p>
      </dgm:t>
    </dgm:pt>
    <dgm:pt modelId="{CEA2CA44-5283-419E-8A9B-96AB8188C46B}">
      <dgm:prSet phldrT="[Text]" custT="1"/>
      <dgm:spPr/>
      <dgm:t>
        <a:bodyPr/>
        <a:lstStyle/>
        <a:p>
          <a:endParaRPr lang="en-US" sz="2000" b="1" dirty="0"/>
        </a:p>
        <a:p>
          <a:r>
            <a:rPr lang="en-US" sz="2000" b="1" dirty="0"/>
            <a:t>2.5x the business’s average monthly payroll costs</a:t>
          </a:r>
        </a:p>
        <a:p>
          <a:r>
            <a:rPr lang="en-US" sz="2000" b="1" dirty="0"/>
            <a:t>Up to $10 million </a:t>
          </a:r>
        </a:p>
      </dgm:t>
    </dgm:pt>
    <dgm:pt modelId="{C9018080-10BA-403C-8272-54D15440836E}" type="parTrans" cxnId="{8D2F1E65-F829-4FD2-A063-245AAC7BFB5F}">
      <dgm:prSet/>
      <dgm:spPr/>
      <dgm:t>
        <a:bodyPr/>
        <a:lstStyle/>
        <a:p>
          <a:endParaRPr lang="en-US"/>
        </a:p>
      </dgm:t>
    </dgm:pt>
    <dgm:pt modelId="{CF818096-0960-47AB-A259-16A9469AA8A9}" type="sibTrans" cxnId="{8D2F1E65-F829-4FD2-A063-245AAC7BFB5F}">
      <dgm:prSet/>
      <dgm:spPr/>
      <dgm:t>
        <a:bodyPr/>
        <a:lstStyle/>
        <a:p>
          <a:endParaRPr lang="en-US"/>
        </a:p>
      </dgm:t>
    </dgm:pt>
    <dgm:pt modelId="{C842480C-BA13-49DD-9C4F-2A49BA4FBA8A}">
      <dgm:prSet phldrT="[Text]"/>
      <dgm:spPr/>
      <dgm:t>
        <a:bodyPr/>
        <a:lstStyle/>
        <a:p>
          <a:endParaRPr lang="en-US" sz="1100" dirty="0"/>
        </a:p>
      </dgm:t>
    </dgm:pt>
    <dgm:pt modelId="{ED9D4BBF-1728-4C23-A91F-7A6E9FCE7C90}" type="parTrans" cxnId="{B4FD7594-FAA3-4115-BC9C-F38F8B39894E}">
      <dgm:prSet/>
      <dgm:spPr/>
      <dgm:t>
        <a:bodyPr/>
        <a:lstStyle/>
        <a:p>
          <a:endParaRPr lang="en-US"/>
        </a:p>
      </dgm:t>
    </dgm:pt>
    <dgm:pt modelId="{1B13623D-722C-4D1E-839C-17A675B8F31A}" type="sibTrans" cxnId="{B4FD7594-FAA3-4115-BC9C-F38F8B39894E}">
      <dgm:prSet/>
      <dgm:spPr/>
      <dgm:t>
        <a:bodyPr/>
        <a:lstStyle/>
        <a:p>
          <a:endParaRPr lang="en-US"/>
        </a:p>
      </dgm:t>
    </dgm:pt>
    <dgm:pt modelId="{CC80B4B3-C1A3-4E9F-94AE-FC4E59E21E73}">
      <dgm:prSet phldrT="[Text]"/>
      <dgm:spPr/>
      <dgm:t>
        <a:bodyPr/>
        <a:lstStyle/>
        <a:p>
          <a:r>
            <a:rPr lang="en-US"/>
            <a:t>Loan Forgiveness</a:t>
          </a:r>
        </a:p>
      </dgm:t>
    </dgm:pt>
    <dgm:pt modelId="{50EAA143-2DE8-461E-86CA-B2141DBDE16F}" type="parTrans" cxnId="{D014FA6E-6982-4039-968A-4525CBFEC46F}">
      <dgm:prSet/>
      <dgm:spPr/>
      <dgm:t>
        <a:bodyPr/>
        <a:lstStyle/>
        <a:p>
          <a:endParaRPr lang="en-US"/>
        </a:p>
      </dgm:t>
    </dgm:pt>
    <dgm:pt modelId="{8D83A169-DA7E-4BC9-A27B-905D6EF47390}" type="sibTrans" cxnId="{D014FA6E-6982-4039-968A-4525CBFEC46F}">
      <dgm:prSet/>
      <dgm:spPr/>
      <dgm:t>
        <a:bodyPr/>
        <a:lstStyle/>
        <a:p>
          <a:endParaRPr lang="en-US"/>
        </a:p>
      </dgm:t>
    </dgm:pt>
    <dgm:pt modelId="{C82D6EBC-4A5F-4CD2-90DE-7C33EB81A43D}">
      <dgm:prSet phldrT="[Text]" custT="1"/>
      <dgm:spPr/>
      <dgm:t>
        <a:bodyPr/>
        <a:lstStyle/>
        <a:p>
          <a:r>
            <a:rPr lang="en-US" sz="2000" b="1" dirty="0"/>
            <a:t>8 weeks for payroll costs (salary/wages/healthcare/rent/utilities) Reduced if there is a reduction in employees or wages greater than 25%</a:t>
          </a:r>
        </a:p>
      </dgm:t>
    </dgm:pt>
    <dgm:pt modelId="{93D30753-F8DE-4DA3-A0C8-A6F47D1FFBBF}" type="parTrans" cxnId="{3B321148-F717-492C-B15F-B05F695E4D76}">
      <dgm:prSet/>
      <dgm:spPr/>
      <dgm:t>
        <a:bodyPr/>
        <a:lstStyle/>
        <a:p>
          <a:endParaRPr lang="en-US"/>
        </a:p>
      </dgm:t>
    </dgm:pt>
    <dgm:pt modelId="{4CC47908-1744-4B96-ACC6-AEB5820F75D9}" type="sibTrans" cxnId="{3B321148-F717-492C-B15F-B05F695E4D76}">
      <dgm:prSet/>
      <dgm:spPr/>
      <dgm:t>
        <a:bodyPr/>
        <a:lstStyle/>
        <a:p>
          <a:endParaRPr lang="en-US"/>
        </a:p>
      </dgm:t>
    </dgm:pt>
    <dgm:pt modelId="{72808A2B-A447-4B64-90C4-480358963D77}">
      <dgm:prSet phldrT="[Text]"/>
      <dgm:spPr/>
      <dgm:t>
        <a:bodyPr/>
        <a:lstStyle/>
        <a:p>
          <a:r>
            <a:rPr lang="en-US"/>
            <a:t>Lenders</a:t>
          </a:r>
        </a:p>
      </dgm:t>
    </dgm:pt>
    <dgm:pt modelId="{E0CA2894-A935-415F-96D8-9831EA7EE87D}" type="parTrans" cxnId="{C9BE481B-39EC-4E79-9FA4-7890D3BE1F9A}">
      <dgm:prSet/>
      <dgm:spPr/>
      <dgm:t>
        <a:bodyPr/>
        <a:lstStyle/>
        <a:p>
          <a:endParaRPr lang="en-US"/>
        </a:p>
      </dgm:t>
    </dgm:pt>
    <dgm:pt modelId="{D85B42B4-D7DC-4014-B913-A06B114F712C}" type="sibTrans" cxnId="{C9BE481B-39EC-4E79-9FA4-7890D3BE1F9A}">
      <dgm:prSet/>
      <dgm:spPr/>
      <dgm:t>
        <a:bodyPr/>
        <a:lstStyle/>
        <a:p>
          <a:endParaRPr lang="en-US"/>
        </a:p>
      </dgm:t>
    </dgm:pt>
    <dgm:pt modelId="{A4AFEA22-AA70-4CBD-8C4F-EEFBAF20BE3E}">
      <dgm:prSet custT="1"/>
      <dgm:spPr/>
      <dgm:t>
        <a:bodyPr/>
        <a:lstStyle/>
        <a:p>
          <a:r>
            <a:rPr lang="en-US" sz="2000" b="1" dirty="0"/>
            <a:t>Distributed through 2,500+ lenders and SBA </a:t>
          </a:r>
          <a:endParaRPr lang="en-US" sz="1600" b="1" dirty="0"/>
        </a:p>
        <a:p>
          <a:r>
            <a:rPr lang="en-US" sz="2000" b="1" dirty="0"/>
            <a:t>Program is open until June 30, 2020</a:t>
          </a:r>
        </a:p>
      </dgm:t>
    </dgm:pt>
    <dgm:pt modelId="{3760A834-3A1F-4FA3-B317-92CE058C221D}" type="parTrans" cxnId="{23B688B9-05F1-4C42-B0E8-E035A9A95DCC}">
      <dgm:prSet/>
      <dgm:spPr/>
      <dgm:t>
        <a:bodyPr/>
        <a:lstStyle/>
        <a:p>
          <a:endParaRPr lang="en-US"/>
        </a:p>
      </dgm:t>
    </dgm:pt>
    <dgm:pt modelId="{77152D84-B55B-44E2-A605-E8D298886862}" type="sibTrans" cxnId="{23B688B9-05F1-4C42-B0E8-E035A9A95DCC}">
      <dgm:prSet/>
      <dgm:spPr/>
      <dgm:t>
        <a:bodyPr/>
        <a:lstStyle/>
        <a:p>
          <a:endParaRPr lang="en-US"/>
        </a:p>
      </dgm:t>
    </dgm:pt>
    <dgm:pt modelId="{3B63A899-E60D-4F10-B799-891D66F8A4F1}" type="pres">
      <dgm:prSet presAssocID="{721E46FC-45BD-48BA-B6E9-A226D2D1FA9B}" presName="Name0" presStyleCnt="0">
        <dgm:presLayoutVars>
          <dgm:dir/>
          <dgm:animLvl val="lvl"/>
          <dgm:resizeHandles val="exact"/>
        </dgm:presLayoutVars>
      </dgm:prSet>
      <dgm:spPr/>
    </dgm:pt>
    <dgm:pt modelId="{A8037C5B-2015-4AF9-9A51-967368141C01}" type="pres">
      <dgm:prSet presAssocID="{CC80B4B3-C1A3-4E9F-94AE-FC4E59E21E73}" presName="boxAndChildren" presStyleCnt="0"/>
      <dgm:spPr/>
    </dgm:pt>
    <dgm:pt modelId="{EBBB6B78-4705-4A25-9B42-6F7D553C2747}" type="pres">
      <dgm:prSet presAssocID="{CC80B4B3-C1A3-4E9F-94AE-FC4E59E21E73}" presName="parentTextBox" presStyleLbl="alignNode1" presStyleIdx="0" presStyleCnt="4"/>
      <dgm:spPr/>
    </dgm:pt>
    <dgm:pt modelId="{D1D14B1F-703F-4E1F-A978-518DC38F730B}" type="pres">
      <dgm:prSet presAssocID="{CC80B4B3-C1A3-4E9F-94AE-FC4E59E21E73}" presName="descendantBox" presStyleLbl="bgAccFollowNode1" presStyleIdx="0" presStyleCnt="4" custLinFactNeighborY="5220"/>
      <dgm:spPr/>
    </dgm:pt>
    <dgm:pt modelId="{A6E25319-3FC4-4B85-B4EA-6E247D9F3C94}" type="pres">
      <dgm:prSet presAssocID="{A163C780-E3F2-43CD-B866-840185221675}" presName="sp" presStyleCnt="0"/>
      <dgm:spPr/>
    </dgm:pt>
    <dgm:pt modelId="{E167FF1F-5E1E-434D-AAC8-C3B60214CD96}" type="pres">
      <dgm:prSet presAssocID="{3D62123D-FBEB-4865-9981-C1FF1DF3FF19}" presName="arrowAndChildren" presStyleCnt="0"/>
      <dgm:spPr/>
    </dgm:pt>
    <dgm:pt modelId="{A3CFEE01-52B7-4C2E-9284-22705F32A5F7}" type="pres">
      <dgm:prSet presAssocID="{3D62123D-FBEB-4865-9981-C1FF1DF3FF19}" presName="parentTextArrow" presStyleLbl="node1" presStyleIdx="0" presStyleCnt="0"/>
      <dgm:spPr/>
    </dgm:pt>
    <dgm:pt modelId="{53E9AD27-4596-4FFF-8CA6-9829D0C49691}" type="pres">
      <dgm:prSet presAssocID="{3D62123D-FBEB-4865-9981-C1FF1DF3FF19}" presName="arrow" presStyleLbl="alignNode1" presStyleIdx="1" presStyleCnt="4"/>
      <dgm:spPr/>
    </dgm:pt>
    <dgm:pt modelId="{027614B7-E204-4705-855B-7DEF88E410FA}" type="pres">
      <dgm:prSet presAssocID="{3D62123D-FBEB-4865-9981-C1FF1DF3FF19}" presName="descendantArrow" presStyleLbl="bgAccFollowNode1" presStyleIdx="1" presStyleCnt="4"/>
      <dgm:spPr/>
    </dgm:pt>
    <dgm:pt modelId="{233C2B62-551A-45FD-BFCE-130BEF805950}" type="pres">
      <dgm:prSet presAssocID="{D85B42B4-D7DC-4014-B913-A06B114F712C}" presName="sp" presStyleCnt="0"/>
      <dgm:spPr/>
    </dgm:pt>
    <dgm:pt modelId="{5980DD06-704E-47D0-B2FC-F47CBE63FF90}" type="pres">
      <dgm:prSet presAssocID="{72808A2B-A447-4B64-90C4-480358963D77}" presName="arrowAndChildren" presStyleCnt="0"/>
      <dgm:spPr/>
    </dgm:pt>
    <dgm:pt modelId="{4A7ABA1B-B364-4972-A9DA-5FFDAB645F42}" type="pres">
      <dgm:prSet presAssocID="{72808A2B-A447-4B64-90C4-480358963D77}" presName="parentTextArrow" presStyleLbl="node1" presStyleIdx="0" presStyleCnt="0"/>
      <dgm:spPr/>
    </dgm:pt>
    <dgm:pt modelId="{D7F36585-7D13-4599-AF0E-8D628A7F4749}" type="pres">
      <dgm:prSet presAssocID="{72808A2B-A447-4B64-90C4-480358963D77}" presName="arrow" presStyleLbl="alignNode1" presStyleIdx="2" presStyleCnt="4"/>
      <dgm:spPr/>
    </dgm:pt>
    <dgm:pt modelId="{871B3E42-EEE2-4377-A94C-5F5D642B562C}" type="pres">
      <dgm:prSet presAssocID="{72808A2B-A447-4B64-90C4-480358963D77}" presName="descendantArrow" presStyleLbl="bgAccFollowNode1" presStyleIdx="2" presStyleCnt="4" custLinFactNeighborY="-129"/>
      <dgm:spPr/>
    </dgm:pt>
    <dgm:pt modelId="{22DCED75-D16A-4D04-A98C-D5226A3D9103}" type="pres">
      <dgm:prSet presAssocID="{E6557D1E-86D7-45B7-A7C1-A28702D1AE34}" presName="sp" presStyleCnt="0"/>
      <dgm:spPr/>
    </dgm:pt>
    <dgm:pt modelId="{C73B22CE-FD93-49D7-AD2F-E6A8591DB908}" type="pres">
      <dgm:prSet presAssocID="{C15002C3-69F7-4C5D-951F-6470D1E68092}" presName="arrowAndChildren" presStyleCnt="0"/>
      <dgm:spPr/>
    </dgm:pt>
    <dgm:pt modelId="{A9616383-4F07-4D94-9335-402060D04D10}" type="pres">
      <dgm:prSet presAssocID="{C15002C3-69F7-4C5D-951F-6470D1E68092}" presName="parentTextArrow" presStyleLbl="node1" presStyleIdx="0" presStyleCnt="0"/>
      <dgm:spPr/>
    </dgm:pt>
    <dgm:pt modelId="{DA1DA6C0-51E0-462D-A060-5ACF3FDEEC63}" type="pres">
      <dgm:prSet presAssocID="{C15002C3-69F7-4C5D-951F-6470D1E68092}" presName="arrow" presStyleLbl="alignNode1" presStyleIdx="3" presStyleCnt="4"/>
      <dgm:spPr/>
    </dgm:pt>
    <dgm:pt modelId="{8E2C6EFB-E738-4F2D-BFE8-0DADB9F8D304}" type="pres">
      <dgm:prSet presAssocID="{C15002C3-69F7-4C5D-951F-6470D1E68092}" presName="descendantArrow" presStyleLbl="bgAccFollowNode1" presStyleIdx="3" presStyleCnt="4"/>
      <dgm:spPr/>
    </dgm:pt>
  </dgm:ptLst>
  <dgm:cxnLst>
    <dgm:cxn modelId="{DF14F200-2B45-4543-AECC-98956606A27D}" srcId="{721E46FC-45BD-48BA-B6E9-A226D2D1FA9B}" destId="{3D62123D-FBEB-4865-9981-C1FF1DF3FF19}" srcOrd="2" destOrd="0" parTransId="{5FE7C4F3-04B1-4316-875F-DEF470EBF40D}" sibTransId="{A163C780-E3F2-43CD-B866-840185221675}"/>
    <dgm:cxn modelId="{C9BE481B-39EC-4E79-9FA4-7890D3BE1F9A}" srcId="{721E46FC-45BD-48BA-B6E9-A226D2D1FA9B}" destId="{72808A2B-A447-4B64-90C4-480358963D77}" srcOrd="1" destOrd="0" parTransId="{E0CA2894-A935-415F-96D8-9831EA7EE87D}" sibTransId="{D85B42B4-D7DC-4014-B913-A06B114F712C}"/>
    <dgm:cxn modelId="{731C6223-8130-4027-A44C-8F9B23F792EE}" type="presOf" srcId="{C15002C3-69F7-4C5D-951F-6470D1E68092}" destId="{DA1DA6C0-51E0-462D-A060-5ACF3FDEEC63}" srcOrd="1" destOrd="0" presId="urn:microsoft.com/office/officeart/2016/7/layout/VerticalDownArrowProcess"/>
    <dgm:cxn modelId="{CD568732-DE72-4EBE-BDFC-A27DDF563063}" srcId="{C15002C3-69F7-4C5D-951F-6470D1E68092}" destId="{20A0ADAA-321C-4C33-BCCC-93F75F5A06AA}" srcOrd="0" destOrd="0" parTransId="{3612D09D-29C4-4452-93B7-B62A776DCDDB}" sibTransId="{EDBE8068-6113-4214-8389-065D484E8C9C}"/>
    <dgm:cxn modelId="{0E51BB5B-5070-45AA-9A53-13DB49CA0BCD}" type="presOf" srcId="{A4AFEA22-AA70-4CBD-8C4F-EEFBAF20BE3E}" destId="{871B3E42-EEE2-4377-A94C-5F5D642B562C}" srcOrd="0" destOrd="0" presId="urn:microsoft.com/office/officeart/2016/7/layout/VerticalDownArrowProcess"/>
    <dgm:cxn modelId="{01A3BB5B-A1F9-4EC8-B9C4-C76B45349296}" type="presOf" srcId="{CC80B4B3-C1A3-4E9F-94AE-FC4E59E21E73}" destId="{EBBB6B78-4705-4A25-9B42-6F7D553C2747}" srcOrd="0" destOrd="0" presId="urn:microsoft.com/office/officeart/2016/7/layout/VerticalDownArrowProcess"/>
    <dgm:cxn modelId="{8D2F1E65-F829-4FD2-A063-245AAC7BFB5F}" srcId="{3D62123D-FBEB-4865-9981-C1FF1DF3FF19}" destId="{CEA2CA44-5283-419E-8A9B-96AB8188C46B}" srcOrd="0" destOrd="0" parTransId="{C9018080-10BA-403C-8272-54D15440836E}" sibTransId="{CF818096-0960-47AB-A259-16A9469AA8A9}"/>
    <dgm:cxn modelId="{DF276565-DD68-47AA-94E3-531C3BCDC1F7}" type="presOf" srcId="{20A0ADAA-321C-4C33-BCCC-93F75F5A06AA}" destId="{8E2C6EFB-E738-4F2D-BFE8-0DADB9F8D304}" srcOrd="0" destOrd="0" presId="urn:microsoft.com/office/officeart/2016/7/layout/VerticalDownArrowProcess"/>
    <dgm:cxn modelId="{13AD4E45-0BB5-4C83-BC06-C3D96CC187AF}" type="presOf" srcId="{C82D6EBC-4A5F-4CD2-90DE-7C33EB81A43D}" destId="{D1D14B1F-703F-4E1F-A978-518DC38F730B}" srcOrd="0" destOrd="0" presId="urn:microsoft.com/office/officeart/2016/7/layout/VerticalDownArrowProcess"/>
    <dgm:cxn modelId="{3B321148-F717-492C-B15F-B05F695E4D76}" srcId="{CC80B4B3-C1A3-4E9F-94AE-FC4E59E21E73}" destId="{C82D6EBC-4A5F-4CD2-90DE-7C33EB81A43D}" srcOrd="0" destOrd="0" parTransId="{93D30753-F8DE-4DA3-A0C8-A6F47D1FFBBF}" sibTransId="{4CC47908-1744-4B96-ACC6-AEB5820F75D9}"/>
    <dgm:cxn modelId="{C292564C-2DA1-4C34-BF25-68EBB93D0902}" type="presOf" srcId="{72808A2B-A447-4B64-90C4-480358963D77}" destId="{D7F36585-7D13-4599-AF0E-8D628A7F4749}" srcOrd="1" destOrd="0" presId="urn:microsoft.com/office/officeart/2016/7/layout/VerticalDownArrowProcess"/>
    <dgm:cxn modelId="{D014FA6E-6982-4039-968A-4525CBFEC46F}" srcId="{721E46FC-45BD-48BA-B6E9-A226D2D1FA9B}" destId="{CC80B4B3-C1A3-4E9F-94AE-FC4E59E21E73}" srcOrd="3" destOrd="0" parTransId="{50EAA143-2DE8-461E-86CA-B2141DBDE16F}" sibTransId="{8D83A169-DA7E-4BC9-A27B-905D6EF47390}"/>
    <dgm:cxn modelId="{A335B07E-89AB-4601-B76B-132F9810BD3C}" type="presOf" srcId="{C842480C-BA13-49DD-9C4F-2A49BA4FBA8A}" destId="{027614B7-E204-4705-855B-7DEF88E410FA}" srcOrd="0" destOrd="1" presId="urn:microsoft.com/office/officeart/2016/7/layout/VerticalDownArrowProcess"/>
    <dgm:cxn modelId="{062DF387-93D4-4FD2-A85A-6A8170A2E1EB}" type="presOf" srcId="{721E46FC-45BD-48BA-B6E9-A226D2D1FA9B}" destId="{3B63A899-E60D-4F10-B799-891D66F8A4F1}" srcOrd="0" destOrd="0" presId="urn:microsoft.com/office/officeart/2016/7/layout/VerticalDownArrowProcess"/>
    <dgm:cxn modelId="{B4FD7594-FAA3-4115-BC9C-F38F8B39894E}" srcId="{3D62123D-FBEB-4865-9981-C1FF1DF3FF19}" destId="{C842480C-BA13-49DD-9C4F-2A49BA4FBA8A}" srcOrd="1" destOrd="0" parTransId="{ED9D4BBF-1728-4C23-A91F-7A6E9FCE7C90}" sibTransId="{1B13623D-722C-4D1E-839C-17A675B8F31A}"/>
    <dgm:cxn modelId="{23B688B9-05F1-4C42-B0E8-E035A9A95DCC}" srcId="{72808A2B-A447-4B64-90C4-480358963D77}" destId="{A4AFEA22-AA70-4CBD-8C4F-EEFBAF20BE3E}" srcOrd="0" destOrd="0" parTransId="{3760A834-3A1F-4FA3-B317-92CE058C221D}" sibTransId="{77152D84-B55B-44E2-A605-E8D298886862}"/>
    <dgm:cxn modelId="{BF6A6ACF-2383-40C6-919F-F8C4634CFD9A}" type="presOf" srcId="{3D62123D-FBEB-4865-9981-C1FF1DF3FF19}" destId="{A3CFEE01-52B7-4C2E-9284-22705F32A5F7}" srcOrd="0" destOrd="0" presId="urn:microsoft.com/office/officeart/2016/7/layout/VerticalDownArrowProcess"/>
    <dgm:cxn modelId="{828971D0-7FD0-4F1E-9E46-060731D8D172}" type="presOf" srcId="{2E9E4CDB-4DCE-4CE7-B441-1B0FA773529C}" destId="{8E2C6EFB-E738-4F2D-BFE8-0DADB9F8D304}" srcOrd="0" destOrd="1" presId="urn:microsoft.com/office/officeart/2016/7/layout/VerticalDownArrowProcess"/>
    <dgm:cxn modelId="{D48A77D0-5EA8-44D5-A7F5-7E8344F01DE3}" type="presOf" srcId="{3D62123D-FBEB-4865-9981-C1FF1DF3FF19}" destId="{53E9AD27-4596-4FFF-8CA6-9829D0C49691}" srcOrd="1" destOrd="0" presId="urn:microsoft.com/office/officeart/2016/7/layout/VerticalDownArrowProcess"/>
    <dgm:cxn modelId="{9A92D6DE-5266-4C9D-8A57-B2EBF526254E}" type="presOf" srcId="{72808A2B-A447-4B64-90C4-480358963D77}" destId="{4A7ABA1B-B364-4972-A9DA-5FFDAB645F42}" srcOrd="0" destOrd="0" presId="urn:microsoft.com/office/officeart/2016/7/layout/VerticalDownArrowProcess"/>
    <dgm:cxn modelId="{B72146E8-1006-48EB-9D53-D41812603338}" srcId="{C15002C3-69F7-4C5D-951F-6470D1E68092}" destId="{2E9E4CDB-4DCE-4CE7-B441-1B0FA773529C}" srcOrd="1" destOrd="0" parTransId="{B0AA645E-9E53-4FCC-A391-A9DA8AD01A75}" sibTransId="{1C9E476F-9D18-4340-A817-9A3B00479FFB}"/>
    <dgm:cxn modelId="{148C21EB-B18D-4039-A482-2B3C887EE74D}" type="presOf" srcId="{C15002C3-69F7-4C5D-951F-6470D1E68092}" destId="{A9616383-4F07-4D94-9335-402060D04D10}" srcOrd="0" destOrd="0" presId="urn:microsoft.com/office/officeart/2016/7/layout/VerticalDownArrowProcess"/>
    <dgm:cxn modelId="{512AB6FB-2559-4FE1-A08B-E3A00FFF3368}" srcId="{721E46FC-45BD-48BA-B6E9-A226D2D1FA9B}" destId="{C15002C3-69F7-4C5D-951F-6470D1E68092}" srcOrd="0" destOrd="0" parTransId="{5201A155-FCDE-4DDC-9345-4FCBADB4B47D}" sibTransId="{E6557D1E-86D7-45B7-A7C1-A28702D1AE34}"/>
    <dgm:cxn modelId="{FBC79BFD-173D-4CC8-BD61-2A2F379945A6}" type="presOf" srcId="{CEA2CA44-5283-419E-8A9B-96AB8188C46B}" destId="{027614B7-E204-4705-855B-7DEF88E410FA}" srcOrd="0" destOrd="0" presId="urn:microsoft.com/office/officeart/2016/7/layout/VerticalDownArrowProcess"/>
    <dgm:cxn modelId="{D0B81505-65F2-40A0-B141-DBB9294A4547}" type="presParOf" srcId="{3B63A899-E60D-4F10-B799-891D66F8A4F1}" destId="{A8037C5B-2015-4AF9-9A51-967368141C01}" srcOrd="0" destOrd="0" presId="urn:microsoft.com/office/officeart/2016/7/layout/VerticalDownArrowProcess"/>
    <dgm:cxn modelId="{356DCC41-0D8F-4377-8772-5FD1A70DBF07}" type="presParOf" srcId="{A8037C5B-2015-4AF9-9A51-967368141C01}" destId="{EBBB6B78-4705-4A25-9B42-6F7D553C2747}" srcOrd="0" destOrd="0" presId="urn:microsoft.com/office/officeart/2016/7/layout/VerticalDownArrowProcess"/>
    <dgm:cxn modelId="{919A3F6E-E470-424A-90C2-EE1679C5C0F7}" type="presParOf" srcId="{A8037C5B-2015-4AF9-9A51-967368141C01}" destId="{D1D14B1F-703F-4E1F-A978-518DC38F730B}" srcOrd="1" destOrd="0" presId="urn:microsoft.com/office/officeart/2016/7/layout/VerticalDownArrowProcess"/>
    <dgm:cxn modelId="{63850421-85F9-4169-8CF9-42C72AD8CED3}" type="presParOf" srcId="{3B63A899-E60D-4F10-B799-891D66F8A4F1}" destId="{A6E25319-3FC4-4B85-B4EA-6E247D9F3C94}" srcOrd="1" destOrd="0" presId="urn:microsoft.com/office/officeart/2016/7/layout/VerticalDownArrowProcess"/>
    <dgm:cxn modelId="{63A399F3-983A-4A71-9886-B1B2A44955E7}" type="presParOf" srcId="{3B63A899-E60D-4F10-B799-891D66F8A4F1}" destId="{E167FF1F-5E1E-434D-AAC8-C3B60214CD96}" srcOrd="2" destOrd="0" presId="urn:microsoft.com/office/officeart/2016/7/layout/VerticalDownArrowProcess"/>
    <dgm:cxn modelId="{B500DA83-E563-46FB-8799-1FB4D524907D}" type="presParOf" srcId="{E167FF1F-5E1E-434D-AAC8-C3B60214CD96}" destId="{A3CFEE01-52B7-4C2E-9284-22705F32A5F7}" srcOrd="0" destOrd="0" presId="urn:microsoft.com/office/officeart/2016/7/layout/VerticalDownArrowProcess"/>
    <dgm:cxn modelId="{ADB7DCBC-D048-4068-86C1-B8F93AA21C36}" type="presParOf" srcId="{E167FF1F-5E1E-434D-AAC8-C3B60214CD96}" destId="{53E9AD27-4596-4FFF-8CA6-9829D0C49691}" srcOrd="1" destOrd="0" presId="urn:microsoft.com/office/officeart/2016/7/layout/VerticalDownArrowProcess"/>
    <dgm:cxn modelId="{FE5FA23E-9829-4736-8457-D98D25ABA02E}" type="presParOf" srcId="{E167FF1F-5E1E-434D-AAC8-C3B60214CD96}" destId="{027614B7-E204-4705-855B-7DEF88E410FA}" srcOrd="2" destOrd="0" presId="urn:microsoft.com/office/officeart/2016/7/layout/VerticalDownArrowProcess"/>
    <dgm:cxn modelId="{9B409E3D-F3C4-4D24-B7E6-8CFDF44C8395}" type="presParOf" srcId="{3B63A899-E60D-4F10-B799-891D66F8A4F1}" destId="{233C2B62-551A-45FD-BFCE-130BEF805950}" srcOrd="3" destOrd="0" presId="urn:microsoft.com/office/officeart/2016/7/layout/VerticalDownArrowProcess"/>
    <dgm:cxn modelId="{453D18D9-1159-4D1E-9029-F581F79E313B}" type="presParOf" srcId="{3B63A899-E60D-4F10-B799-891D66F8A4F1}" destId="{5980DD06-704E-47D0-B2FC-F47CBE63FF90}" srcOrd="4" destOrd="0" presId="urn:microsoft.com/office/officeart/2016/7/layout/VerticalDownArrowProcess"/>
    <dgm:cxn modelId="{1EFDC1F6-9EB1-4186-A55D-D5D21FA27A59}" type="presParOf" srcId="{5980DD06-704E-47D0-B2FC-F47CBE63FF90}" destId="{4A7ABA1B-B364-4972-A9DA-5FFDAB645F42}" srcOrd="0" destOrd="0" presId="urn:microsoft.com/office/officeart/2016/7/layout/VerticalDownArrowProcess"/>
    <dgm:cxn modelId="{AD7EA7ED-A325-4241-8201-ED988953D81C}" type="presParOf" srcId="{5980DD06-704E-47D0-B2FC-F47CBE63FF90}" destId="{D7F36585-7D13-4599-AF0E-8D628A7F4749}" srcOrd="1" destOrd="0" presId="urn:microsoft.com/office/officeart/2016/7/layout/VerticalDownArrowProcess"/>
    <dgm:cxn modelId="{8A821748-0577-4FF5-8AEE-0DA992D6531A}" type="presParOf" srcId="{5980DD06-704E-47D0-B2FC-F47CBE63FF90}" destId="{871B3E42-EEE2-4377-A94C-5F5D642B562C}" srcOrd="2" destOrd="0" presId="urn:microsoft.com/office/officeart/2016/7/layout/VerticalDownArrowProcess"/>
    <dgm:cxn modelId="{68A593C2-A076-4DB8-BE23-416B975AFAE2}" type="presParOf" srcId="{3B63A899-E60D-4F10-B799-891D66F8A4F1}" destId="{22DCED75-D16A-4D04-A98C-D5226A3D9103}" srcOrd="5" destOrd="0" presId="urn:microsoft.com/office/officeart/2016/7/layout/VerticalDownArrowProcess"/>
    <dgm:cxn modelId="{731A38BF-AD7F-48D2-B06A-D7EE199F682D}" type="presParOf" srcId="{3B63A899-E60D-4F10-B799-891D66F8A4F1}" destId="{C73B22CE-FD93-49D7-AD2F-E6A8591DB908}" srcOrd="6" destOrd="0" presId="urn:microsoft.com/office/officeart/2016/7/layout/VerticalDownArrowProcess"/>
    <dgm:cxn modelId="{797D8C45-AE06-42AB-92D3-CC989AE68BC6}" type="presParOf" srcId="{C73B22CE-FD93-49D7-AD2F-E6A8591DB908}" destId="{A9616383-4F07-4D94-9335-402060D04D10}" srcOrd="0" destOrd="0" presId="urn:microsoft.com/office/officeart/2016/7/layout/VerticalDownArrowProcess"/>
    <dgm:cxn modelId="{D3519E14-DBDA-42A0-9840-714DF832360E}" type="presParOf" srcId="{C73B22CE-FD93-49D7-AD2F-E6A8591DB908}" destId="{DA1DA6C0-51E0-462D-A060-5ACF3FDEEC63}" srcOrd="1" destOrd="0" presId="urn:microsoft.com/office/officeart/2016/7/layout/VerticalDownArrowProcess"/>
    <dgm:cxn modelId="{D8EFF591-4539-4999-B676-668DF3BB7909}" type="presParOf" srcId="{C73B22CE-FD93-49D7-AD2F-E6A8591DB908}" destId="{8E2C6EFB-E738-4F2D-BFE8-0DADB9F8D304}"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625F00-E248-4332-8C8B-35A7E21AC3D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34EA1CC-DA8D-49CB-9CC4-3C20A9E51979}">
      <dgm:prSet/>
      <dgm:spPr/>
      <dgm:t>
        <a:bodyPr/>
        <a:lstStyle/>
        <a:p>
          <a:r>
            <a:rPr lang="en-US" b="1"/>
            <a:t>Economic Injury Disaster Loan (EIDL) </a:t>
          </a:r>
          <a:endParaRPr lang="en-US"/>
        </a:p>
      </dgm:t>
    </dgm:pt>
    <dgm:pt modelId="{587EFFF8-E323-4060-A64F-66C380D44B3B}" type="parTrans" cxnId="{570F377A-A172-4C06-AE4F-605C0BE1F92A}">
      <dgm:prSet/>
      <dgm:spPr/>
      <dgm:t>
        <a:bodyPr/>
        <a:lstStyle/>
        <a:p>
          <a:endParaRPr lang="en-US"/>
        </a:p>
      </dgm:t>
    </dgm:pt>
    <dgm:pt modelId="{427D0AC0-8992-48E9-A2F9-0832D94B13F4}" type="sibTrans" cxnId="{570F377A-A172-4C06-AE4F-605C0BE1F92A}">
      <dgm:prSet/>
      <dgm:spPr/>
      <dgm:t>
        <a:bodyPr/>
        <a:lstStyle/>
        <a:p>
          <a:endParaRPr lang="en-US"/>
        </a:p>
      </dgm:t>
    </dgm:pt>
    <dgm:pt modelId="{65054651-7883-445F-BA15-88F0604DC839}">
      <dgm:prSet/>
      <dgm:spPr/>
      <dgm:t>
        <a:bodyPr/>
        <a:lstStyle/>
        <a:p>
          <a:r>
            <a:rPr lang="en-US" dirty="0">
              <a:solidFill>
                <a:schemeClr val="tx1"/>
              </a:solidFill>
            </a:rPr>
            <a:t>Small businesses with &lt; 500 employees</a:t>
          </a:r>
        </a:p>
      </dgm:t>
    </dgm:pt>
    <dgm:pt modelId="{9831B62D-80A8-41E5-B8A1-32F92C983AF3}" type="parTrans" cxnId="{9C02C237-B53D-401E-9200-A16581BC5C51}">
      <dgm:prSet/>
      <dgm:spPr/>
      <dgm:t>
        <a:bodyPr/>
        <a:lstStyle/>
        <a:p>
          <a:endParaRPr lang="en-US"/>
        </a:p>
      </dgm:t>
    </dgm:pt>
    <dgm:pt modelId="{BC28F50D-3088-47D5-BD48-796B209CB538}" type="sibTrans" cxnId="{9C02C237-B53D-401E-9200-A16581BC5C51}">
      <dgm:prSet/>
      <dgm:spPr/>
      <dgm:t>
        <a:bodyPr/>
        <a:lstStyle/>
        <a:p>
          <a:endParaRPr lang="en-US"/>
        </a:p>
      </dgm:t>
    </dgm:pt>
    <dgm:pt modelId="{360C68A9-A518-4990-BE26-9E33BFC77131}">
      <dgm:prSet/>
      <dgm:spPr/>
      <dgm:t>
        <a:bodyPr/>
        <a:lstStyle/>
        <a:p>
          <a:r>
            <a:rPr lang="en-US" dirty="0">
              <a:solidFill>
                <a:schemeClr val="tx1"/>
              </a:solidFill>
            </a:rPr>
            <a:t>Up to $2 million </a:t>
          </a:r>
        </a:p>
      </dgm:t>
    </dgm:pt>
    <dgm:pt modelId="{7D336471-05D6-4C97-B2A7-E5F8BBC8EB5F}" type="parTrans" cxnId="{0E5CBBEC-64CE-4554-8D78-44149675A8D4}">
      <dgm:prSet/>
      <dgm:spPr/>
      <dgm:t>
        <a:bodyPr/>
        <a:lstStyle/>
        <a:p>
          <a:endParaRPr lang="en-US"/>
        </a:p>
      </dgm:t>
    </dgm:pt>
    <dgm:pt modelId="{E0D0E5C4-8AAE-47C8-BC9E-AC4636436BE3}" type="sibTrans" cxnId="{0E5CBBEC-64CE-4554-8D78-44149675A8D4}">
      <dgm:prSet/>
      <dgm:spPr/>
      <dgm:t>
        <a:bodyPr/>
        <a:lstStyle/>
        <a:p>
          <a:endParaRPr lang="en-US"/>
        </a:p>
      </dgm:t>
    </dgm:pt>
    <dgm:pt modelId="{8A9DBFB8-A1E1-486C-BCF7-9847CE24078F}">
      <dgm:prSet/>
      <dgm:spPr/>
      <dgm:t>
        <a:bodyPr/>
        <a:lstStyle/>
        <a:p>
          <a:r>
            <a:rPr lang="en-US" dirty="0">
              <a:solidFill>
                <a:schemeClr val="tx1"/>
              </a:solidFill>
            </a:rPr>
            <a:t>An advance of $10,000 to small businesses within three days</a:t>
          </a:r>
        </a:p>
      </dgm:t>
    </dgm:pt>
    <dgm:pt modelId="{94CB68AF-C8A4-4E97-9E3F-CEFB60F1EFF2}" type="parTrans" cxnId="{546FDE72-6E3E-4E7F-B066-7259C6087374}">
      <dgm:prSet/>
      <dgm:spPr/>
      <dgm:t>
        <a:bodyPr/>
        <a:lstStyle/>
        <a:p>
          <a:endParaRPr lang="en-US"/>
        </a:p>
      </dgm:t>
    </dgm:pt>
    <dgm:pt modelId="{E8BD316B-D1A0-4FDF-9223-BD2CD1D56994}" type="sibTrans" cxnId="{546FDE72-6E3E-4E7F-B066-7259C6087374}">
      <dgm:prSet/>
      <dgm:spPr/>
      <dgm:t>
        <a:bodyPr/>
        <a:lstStyle/>
        <a:p>
          <a:endParaRPr lang="en-US"/>
        </a:p>
      </dgm:t>
    </dgm:pt>
    <dgm:pt modelId="{5D44A229-256D-440B-ADE6-BB82789BCE5D}">
      <dgm:prSet/>
      <dgm:spPr/>
      <dgm:t>
        <a:bodyPr/>
        <a:lstStyle/>
        <a:p>
          <a:r>
            <a:rPr lang="en-US" b="1" dirty="0"/>
            <a:t>Existing SBA Loan Relief </a:t>
          </a:r>
          <a:endParaRPr lang="en-US" dirty="0"/>
        </a:p>
      </dgm:t>
    </dgm:pt>
    <dgm:pt modelId="{ADCC5F58-1926-4ABA-ACBB-9CCC3123CD18}" type="parTrans" cxnId="{555418D4-3E13-4481-82B0-B83496C7D22B}">
      <dgm:prSet/>
      <dgm:spPr/>
      <dgm:t>
        <a:bodyPr/>
        <a:lstStyle/>
        <a:p>
          <a:endParaRPr lang="en-US"/>
        </a:p>
      </dgm:t>
    </dgm:pt>
    <dgm:pt modelId="{4E22431F-0BD8-4963-85F9-883E21A4F576}" type="sibTrans" cxnId="{555418D4-3E13-4481-82B0-B83496C7D22B}">
      <dgm:prSet/>
      <dgm:spPr/>
      <dgm:t>
        <a:bodyPr/>
        <a:lstStyle/>
        <a:p>
          <a:endParaRPr lang="en-US"/>
        </a:p>
      </dgm:t>
    </dgm:pt>
    <dgm:pt modelId="{C433F4B5-B814-47AF-8FC1-BFB15B7BC240}">
      <dgm:prSet/>
      <dgm:spPr/>
      <dgm:t>
        <a:bodyPr/>
        <a:lstStyle/>
        <a:p>
          <a:r>
            <a:rPr lang="en-US" dirty="0">
              <a:solidFill>
                <a:schemeClr val="tx1"/>
              </a:solidFill>
            </a:rPr>
            <a:t>$17 billion</a:t>
          </a:r>
        </a:p>
      </dgm:t>
    </dgm:pt>
    <dgm:pt modelId="{7516A3D3-0205-4998-999E-66A4B655A3CA}" type="parTrans" cxnId="{FE92FEB0-59EC-4B55-8D7A-CF43D9F38973}">
      <dgm:prSet/>
      <dgm:spPr/>
      <dgm:t>
        <a:bodyPr/>
        <a:lstStyle/>
        <a:p>
          <a:endParaRPr lang="en-US"/>
        </a:p>
      </dgm:t>
    </dgm:pt>
    <dgm:pt modelId="{D475686C-C159-4A03-A640-7BC7CA8D27A0}" type="sibTrans" cxnId="{FE92FEB0-59EC-4B55-8D7A-CF43D9F38973}">
      <dgm:prSet/>
      <dgm:spPr/>
      <dgm:t>
        <a:bodyPr/>
        <a:lstStyle/>
        <a:p>
          <a:endParaRPr lang="en-US"/>
        </a:p>
      </dgm:t>
    </dgm:pt>
    <dgm:pt modelId="{1DF28687-D3CE-4B46-BEB0-B871DF87D4C3}">
      <dgm:prSet/>
      <dgm:spPr/>
      <dgm:t>
        <a:bodyPr/>
        <a:lstStyle/>
        <a:p>
          <a:r>
            <a:rPr lang="en-US" dirty="0">
              <a:solidFill>
                <a:schemeClr val="tx1"/>
              </a:solidFill>
            </a:rPr>
            <a:t>SBA will cover all loan payments for existing borrowers for up to six months. </a:t>
          </a:r>
          <a:r>
            <a:rPr lang="en-US" dirty="0">
              <a:solidFill>
                <a:schemeClr val="bg1"/>
              </a:solidFill>
            </a:rPr>
            <a:t>six months</a:t>
          </a:r>
        </a:p>
      </dgm:t>
    </dgm:pt>
    <dgm:pt modelId="{2A31ABE5-792A-4DA1-9C1E-76BCEA572474}" type="parTrans" cxnId="{CED00F88-5766-4E6C-ABCF-308E2E7C5777}">
      <dgm:prSet/>
      <dgm:spPr/>
      <dgm:t>
        <a:bodyPr/>
        <a:lstStyle/>
        <a:p>
          <a:endParaRPr lang="en-US"/>
        </a:p>
      </dgm:t>
    </dgm:pt>
    <dgm:pt modelId="{293AE4C8-1100-4805-993E-D92B9869BA18}" type="sibTrans" cxnId="{CED00F88-5766-4E6C-ABCF-308E2E7C5777}">
      <dgm:prSet/>
      <dgm:spPr/>
      <dgm:t>
        <a:bodyPr/>
        <a:lstStyle/>
        <a:p>
          <a:endParaRPr lang="en-US"/>
        </a:p>
      </dgm:t>
    </dgm:pt>
    <dgm:pt modelId="{CE8963D0-2337-483D-BD81-DD827A14EF50}">
      <dgm:prSet/>
      <dgm:spPr/>
      <dgm:t>
        <a:bodyPr/>
        <a:lstStyle/>
        <a:p>
          <a:r>
            <a:rPr lang="en-US" dirty="0">
              <a:solidFill>
                <a:schemeClr val="tx1"/>
              </a:solidFill>
            </a:rPr>
            <a:t>Currently available via: </a:t>
          </a:r>
          <a:r>
            <a:rPr lang="en-US"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https://www.sba.gov/disaster-assistance/coronavirus-covid-19</a:t>
          </a:r>
          <a:endParaRPr lang="en-US" dirty="0">
            <a:solidFill>
              <a:schemeClr val="tx1"/>
            </a:solidFill>
          </a:endParaRPr>
        </a:p>
      </dgm:t>
    </dgm:pt>
    <dgm:pt modelId="{FEDCFA34-6606-4E4B-9C6A-4DA8D8840B17}" type="parTrans" cxnId="{52EA3D60-07A3-4ECA-A0C0-C5F18083836B}">
      <dgm:prSet/>
      <dgm:spPr/>
      <dgm:t>
        <a:bodyPr/>
        <a:lstStyle/>
        <a:p>
          <a:endParaRPr lang="en-US"/>
        </a:p>
      </dgm:t>
    </dgm:pt>
    <dgm:pt modelId="{980A13B1-49E5-4AC2-B81B-9D91E565C093}" type="sibTrans" cxnId="{52EA3D60-07A3-4ECA-A0C0-C5F18083836B}">
      <dgm:prSet/>
      <dgm:spPr/>
      <dgm:t>
        <a:bodyPr/>
        <a:lstStyle/>
        <a:p>
          <a:endParaRPr lang="en-US"/>
        </a:p>
      </dgm:t>
    </dgm:pt>
    <dgm:pt modelId="{057D445C-6EBE-4EA9-98B8-4077ED53968B}" type="pres">
      <dgm:prSet presAssocID="{97625F00-E248-4332-8C8B-35A7E21AC3D6}" presName="linear" presStyleCnt="0">
        <dgm:presLayoutVars>
          <dgm:animLvl val="lvl"/>
          <dgm:resizeHandles val="exact"/>
        </dgm:presLayoutVars>
      </dgm:prSet>
      <dgm:spPr/>
    </dgm:pt>
    <dgm:pt modelId="{E6687085-5AC0-4B86-9F1E-3F3E903E46EF}" type="pres">
      <dgm:prSet presAssocID="{734EA1CC-DA8D-49CB-9CC4-3C20A9E51979}" presName="parentText" presStyleLbl="node1" presStyleIdx="0" presStyleCnt="2">
        <dgm:presLayoutVars>
          <dgm:chMax val="0"/>
          <dgm:bulletEnabled val="1"/>
        </dgm:presLayoutVars>
      </dgm:prSet>
      <dgm:spPr/>
    </dgm:pt>
    <dgm:pt modelId="{EC533C9A-F87D-407B-BAF4-85FE6A064979}" type="pres">
      <dgm:prSet presAssocID="{734EA1CC-DA8D-49CB-9CC4-3C20A9E51979}" presName="childText" presStyleLbl="revTx" presStyleIdx="0" presStyleCnt="2">
        <dgm:presLayoutVars>
          <dgm:bulletEnabled val="1"/>
        </dgm:presLayoutVars>
      </dgm:prSet>
      <dgm:spPr/>
    </dgm:pt>
    <dgm:pt modelId="{790A07A4-3372-454A-AAF7-574E7D9D1BF8}" type="pres">
      <dgm:prSet presAssocID="{5D44A229-256D-440B-ADE6-BB82789BCE5D}" presName="parentText" presStyleLbl="node1" presStyleIdx="1" presStyleCnt="2">
        <dgm:presLayoutVars>
          <dgm:chMax val="0"/>
          <dgm:bulletEnabled val="1"/>
        </dgm:presLayoutVars>
      </dgm:prSet>
      <dgm:spPr/>
    </dgm:pt>
    <dgm:pt modelId="{88C5C75F-6B4C-41C2-8D67-94A670A640A0}" type="pres">
      <dgm:prSet presAssocID="{5D44A229-256D-440B-ADE6-BB82789BCE5D}" presName="childText" presStyleLbl="revTx" presStyleIdx="1" presStyleCnt="2">
        <dgm:presLayoutVars>
          <dgm:bulletEnabled val="1"/>
        </dgm:presLayoutVars>
      </dgm:prSet>
      <dgm:spPr/>
    </dgm:pt>
  </dgm:ptLst>
  <dgm:cxnLst>
    <dgm:cxn modelId="{24389106-700F-4141-8EDC-CDEA6AA8B4FD}" type="presOf" srcId="{360C68A9-A518-4990-BE26-9E33BFC77131}" destId="{EC533C9A-F87D-407B-BAF4-85FE6A064979}" srcOrd="0" destOrd="1" presId="urn:microsoft.com/office/officeart/2005/8/layout/vList2"/>
    <dgm:cxn modelId="{B0A48034-5DF6-4161-A8C6-8DEF05096EC2}" type="presOf" srcId="{97625F00-E248-4332-8C8B-35A7E21AC3D6}" destId="{057D445C-6EBE-4EA9-98B8-4077ED53968B}" srcOrd="0" destOrd="0" presId="urn:microsoft.com/office/officeart/2005/8/layout/vList2"/>
    <dgm:cxn modelId="{9C02C237-B53D-401E-9200-A16581BC5C51}" srcId="{734EA1CC-DA8D-49CB-9CC4-3C20A9E51979}" destId="{65054651-7883-445F-BA15-88F0604DC839}" srcOrd="0" destOrd="0" parTransId="{9831B62D-80A8-41E5-B8A1-32F92C983AF3}" sibTransId="{BC28F50D-3088-47D5-BD48-796B209CB538}"/>
    <dgm:cxn modelId="{208A633F-F06F-440C-B7E0-302EDE549FAA}" type="presOf" srcId="{C433F4B5-B814-47AF-8FC1-BFB15B7BC240}" destId="{88C5C75F-6B4C-41C2-8D67-94A670A640A0}" srcOrd="0" destOrd="0" presId="urn:microsoft.com/office/officeart/2005/8/layout/vList2"/>
    <dgm:cxn modelId="{52EA3D60-07A3-4ECA-A0C0-C5F18083836B}" srcId="{734EA1CC-DA8D-49CB-9CC4-3C20A9E51979}" destId="{CE8963D0-2337-483D-BD81-DD827A14EF50}" srcOrd="3" destOrd="0" parTransId="{FEDCFA34-6606-4E4B-9C6A-4DA8D8840B17}" sibTransId="{980A13B1-49E5-4AC2-B81B-9D91E565C093}"/>
    <dgm:cxn modelId="{546FDE72-6E3E-4E7F-B066-7259C6087374}" srcId="{734EA1CC-DA8D-49CB-9CC4-3C20A9E51979}" destId="{8A9DBFB8-A1E1-486C-BCF7-9847CE24078F}" srcOrd="2" destOrd="0" parTransId="{94CB68AF-C8A4-4E97-9E3F-CEFB60F1EFF2}" sibTransId="{E8BD316B-D1A0-4FDF-9223-BD2CD1D56994}"/>
    <dgm:cxn modelId="{AACD3757-4861-42BE-A4C2-36779F65DF10}" type="presOf" srcId="{734EA1CC-DA8D-49CB-9CC4-3C20A9E51979}" destId="{E6687085-5AC0-4B86-9F1E-3F3E903E46EF}" srcOrd="0" destOrd="0" presId="urn:microsoft.com/office/officeart/2005/8/layout/vList2"/>
    <dgm:cxn modelId="{570F377A-A172-4C06-AE4F-605C0BE1F92A}" srcId="{97625F00-E248-4332-8C8B-35A7E21AC3D6}" destId="{734EA1CC-DA8D-49CB-9CC4-3C20A9E51979}" srcOrd="0" destOrd="0" parTransId="{587EFFF8-E323-4060-A64F-66C380D44B3B}" sibTransId="{427D0AC0-8992-48E9-A2F9-0832D94B13F4}"/>
    <dgm:cxn modelId="{3D030783-EFFB-48E6-A6AF-EF25ECBB8250}" type="presOf" srcId="{1DF28687-D3CE-4B46-BEB0-B871DF87D4C3}" destId="{88C5C75F-6B4C-41C2-8D67-94A670A640A0}" srcOrd="0" destOrd="1" presId="urn:microsoft.com/office/officeart/2005/8/layout/vList2"/>
    <dgm:cxn modelId="{CED00F88-5766-4E6C-ABCF-308E2E7C5777}" srcId="{5D44A229-256D-440B-ADE6-BB82789BCE5D}" destId="{1DF28687-D3CE-4B46-BEB0-B871DF87D4C3}" srcOrd="1" destOrd="0" parTransId="{2A31ABE5-792A-4DA1-9C1E-76BCEA572474}" sibTransId="{293AE4C8-1100-4805-993E-D92B9869BA18}"/>
    <dgm:cxn modelId="{EC18EDA7-C667-48F2-8F55-F7DA06842892}" type="presOf" srcId="{8A9DBFB8-A1E1-486C-BCF7-9847CE24078F}" destId="{EC533C9A-F87D-407B-BAF4-85FE6A064979}" srcOrd="0" destOrd="2" presId="urn:microsoft.com/office/officeart/2005/8/layout/vList2"/>
    <dgm:cxn modelId="{FE92FEB0-59EC-4B55-8D7A-CF43D9F38973}" srcId="{5D44A229-256D-440B-ADE6-BB82789BCE5D}" destId="{C433F4B5-B814-47AF-8FC1-BFB15B7BC240}" srcOrd="0" destOrd="0" parTransId="{7516A3D3-0205-4998-999E-66A4B655A3CA}" sibTransId="{D475686C-C159-4A03-A640-7BC7CA8D27A0}"/>
    <dgm:cxn modelId="{94E40DB3-2243-468B-9C79-42901FAC2414}" type="presOf" srcId="{5D44A229-256D-440B-ADE6-BB82789BCE5D}" destId="{790A07A4-3372-454A-AAF7-574E7D9D1BF8}" srcOrd="0" destOrd="0" presId="urn:microsoft.com/office/officeart/2005/8/layout/vList2"/>
    <dgm:cxn modelId="{7EFB87C8-96C4-44CB-B401-D4FCA9173ADB}" type="presOf" srcId="{CE8963D0-2337-483D-BD81-DD827A14EF50}" destId="{EC533C9A-F87D-407B-BAF4-85FE6A064979}" srcOrd="0" destOrd="3" presId="urn:microsoft.com/office/officeart/2005/8/layout/vList2"/>
    <dgm:cxn modelId="{555418D4-3E13-4481-82B0-B83496C7D22B}" srcId="{97625F00-E248-4332-8C8B-35A7E21AC3D6}" destId="{5D44A229-256D-440B-ADE6-BB82789BCE5D}" srcOrd="1" destOrd="0" parTransId="{ADCC5F58-1926-4ABA-ACBB-9CCC3123CD18}" sibTransId="{4E22431F-0BD8-4963-85F9-883E21A4F576}"/>
    <dgm:cxn modelId="{0E5CBBEC-64CE-4554-8D78-44149675A8D4}" srcId="{734EA1CC-DA8D-49CB-9CC4-3C20A9E51979}" destId="{360C68A9-A518-4990-BE26-9E33BFC77131}" srcOrd="1" destOrd="0" parTransId="{7D336471-05D6-4C97-B2A7-E5F8BBC8EB5F}" sibTransId="{E0D0E5C4-8AAE-47C8-BC9E-AC4636436BE3}"/>
    <dgm:cxn modelId="{0100EAFD-A4DC-4E49-A03D-2F2E76986A18}" type="presOf" srcId="{65054651-7883-445F-BA15-88F0604DC839}" destId="{EC533C9A-F87D-407B-BAF4-85FE6A064979}" srcOrd="0" destOrd="0" presId="urn:microsoft.com/office/officeart/2005/8/layout/vList2"/>
    <dgm:cxn modelId="{DEB25B0A-9A77-48EF-99A8-B5A07B735431}" type="presParOf" srcId="{057D445C-6EBE-4EA9-98B8-4077ED53968B}" destId="{E6687085-5AC0-4B86-9F1E-3F3E903E46EF}" srcOrd="0" destOrd="0" presId="urn:microsoft.com/office/officeart/2005/8/layout/vList2"/>
    <dgm:cxn modelId="{6FCA4166-3FA7-47D5-8127-5E1DDA1C80ED}" type="presParOf" srcId="{057D445C-6EBE-4EA9-98B8-4077ED53968B}" destId="{EC533C9A-F87D-407B-BAF4-85FE6A064979}" srcOrd="1" destOrd="0" presId="urn:microsoft.com/office/officeart/2005/8/layout/vList2"/>
    <dgm:cxn modelId="{6F9A289C-449E-4125-9319-884B13C1CA0A}" type="presParOf" srcId="{057D445C-6EBE-4EA9-98B8-4077ED53968B}" destId="{790A07A4-3372-454A-AAF7-574E7D9D1BF8}" srcOrd="2" destOrd="0" presId="urn:microsoft.com/office/officeart/2005/8/layout/vList2"/>
    <dgm:cxn modelId="{E682F55A-C085-4742-A2D7-DEFDF72796DF}" type="presParOf" srcId="{057D445C-6EBE-4EA9-98B8-4077ED53968B}" destId="{88C5C75F-6B4C-41C2-8D67-94A670A640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04EA20-5774-4535-BD73-341C0D026201}" type="doc">
      <dgm:prSet loTypeId="urn:microsoft.com/office/officeart/2005/8/layout/hierarchy1" loCatId="hierarchy" qsTypeId="urn:microsoft.com/office/officeart/2005/8/quickstyle/simple1" qsCatId="simple" csTypeId="urn:microsoft.com/office/officeart/2005/8/colors/colorful5" csCatId="colorful" phldr="1"/>
      <dgm:spPr/>
      <dgm:t>
        <a:bodyPr/>
        <a:lstStyle/>
        <a:p>
          <a:endParaRPr lang="en-US"/>
        </a:p>
      </dgm:t>
    </dgm:pt>
    <dgm:pt modelId="{968F8FA2-A304-49C8-BB15-0FF14154C0ED}">
      <dgm:prSet/>
      <dgm:spPr/>
      <dgm:t>
        <a:bodyPr/>
        <a:lstStyle/>
        <a:p>
          <a:r>
            <a:rPr lang="en-US" b="1" dirty="0"/>
            <a:t>Allows NOLS from 2018-2020 to be carried back five years </a:t>
          </a:r>
          <a:endParaRPr lang="en-US" dirty="0"/>
        </a:p>
      </dgm:t>
    </dgm:pt>
    <dgm:pt modelId="{51C04B41-E4FC-43D9-A454-B1EE90D3571D}" type="parTrans" cxnId="{5CC4BA3D-41EE-446F-B40A-BE07BB24E52A}">
      <dgm:prSet/>
      <dgm:spPr/>
      <dgm:t>
        <a:bodyPr/>
        <a:lstStyle/>
        <a:p>
          <a:endParaRPr lang="en-US"/>
        </a:p>
      </dgm:t>
    </dgm:pt>
    <dgm:pt modelId="{6FC94BA3-3077-4D76-9F36-67A5A76BA75B}" type="sibTrans" cxnId="{5CC4BA3D-41EE-446F-B40A-BE07BB24E52A}">
      <dgm:prSet/>
      <dgm:spPr/>
      <dgm:t>
        <a:bodyPr/>
        <a:lstStyle/>
        <a:p>
          <a:endParaRPr lang="en-US"/>
        </a:p>
      </dgm:t>
    </dgm:pt>
    <dgm:pt modelId="{C0E8E886-B960-4542-BAC2-F4D044E83983}">
      <dgm:prSet/>
      <dgm:spPr/>
      <dgm:t>
        <a:bodyPr/>
        <a:lstStyle/>
        <a:p>
          <a:r>
            <a:rPr lang="en-US" b="1"/>
            <a:t>Removes the taxable income limitation to allow an NOL to fully offset income</a:t>
          </a:r>
          <a:endParaRPr lang="en-US"/>
        </a:p>
      </dgm:t>
    </dgm:pt>
    <dgm:pt modelId="{12C720F9-0329-420E-B76A-CA3D10820656}" type="parTrans" cxnId="{626369C9-F3ED-4CFD-AD67-8D0F971F7E5F}">
      <dgm:prSet/>
      <dgm:spPr/>
      <dgm:t>
        <a:bodyPr/>
        <a:lstStyle/>
        <a:p>
          <a:endParaRPr lang="en-US"/>
        </a:p>
      </dgm:t>
    </dgm:pt>
    <dgm:pt modelId="{598E5A0A-296B-42CF-8E49-B79444978D00}" type="sibTrans" cxnId="{626369C9-F3ED-4CFD-AD67-8D0F971F7E5F}">
      <dgm:prSet/>
      <dgm:spPr/>
      <dgm:t>
        <a:bodyPr/>
        <a:lstStyle/>
        <a:p>
          <a:endParaRPr lang="en-US"/>
        </a:p>
      </dgm:t>
    </dgm:pt>
    <dgm:pt modelId="{D04AA583-4C45-4751-80D8-66239A902F7C}" type="pres">
      <dgm:prSet presAssocID="{AB04EA20-5774-4535-BD73-341C0D026201}" presName="hierChild1" presStyleCnt="0">
        <dgm:presLayoutVars>
          <dgm:chPref val="1"/>
          <dgm:dir/>
          <dgm:animOne val="branch"/>
          <dgm:animLvl val="lvl"/>
          <dgm:resizeHandles/>
        </dgm:presLayoutVars>
      </dgm:prSet>
      <dgm:spPr/>
    </dgm:pt>
    <dgm:pt modelId="{B7B6B8CF-B6C6-4512-859F-340CB0AB6E44}" type="pres">
      <dgm:prSet presAssocID="{968F8FA2-A304-49C8-BB15-0FF14154C0ED}" presName="hierRoot1" presStyleCnt="0"/>
      <dgm:spPr/>
    </dgm:pt>
    <dgm:pt modelId="{C1654873-4A32-4DBC-AE68-9D7D3CEA8D52}" type="pres">
      <dgm:prSet presAssocID="{968F8FA2-A304-49C8-BB15-0FF14154C0ED}" presName="composite" presStyleCnt="0"/>
      <dgm:spPr/>
    </dgm:pt>
    <dgm:pt modelId="{4A48556D-72D8-430D-BEB3-7F5D44E7100F}" type="pres">
      <dgm:prSet presAssocID="{968F8FA2-A304-49C8-BB15-0FF14154C0ED}" presName="background" presStyleLbl="node0" presStyleIdx="0" presStyleCnt="2"/>
      <dgm:spPr/>
    </dgm:pt>
    <dgm:pt modelId="{79668E07-C7F6-4840-BFD5-71D698F84CF0}" type="pres">
      <dgm:prSet presAssocID="{968F8FA2-A304-49C8-BB15-0FF14154C0ED}" presName="text" presStyleLbl="fgAcc0" presStyleIdx="0" presStyleCnt="2">
        <dgm:presLayoutVars>
          <dgm:chPref val="3"/>
        </dgm:presLayoutVars>
      </dgm:prSet>
      <dgm:spPr/>
    </dgm:pt>
    <dgm:pt modelId="{F40EC0ED-82C6-461B-901D-BAC4142F135C}" type="pres">
      <dgm:prSet presAssocID="{968F8FA2-A304-49C8-BB15-0FF14154C0ED}" presName="hierChild2" presStyleCnt="0"/>
      <dgm:spPr/>
    </dgm:pt>
    <dgm:pt modelId="{19742267-F1FD-4D4D-817F-9A323017B64D}" type="pres">
      <dgm:prSet presAssocID="{C0E8E886-B960-4542-BAC2-F4D044E83983}" presName="hierRoot1" presStyleCnt="0"/>
      <dgm:spPr/>
    </dgm:pt>
    <dgm:pt modelId="{4968BAA3-B861-47C0-B8B3-39BA98CBB3CE}" type="pres">
      <dgm:prSet presAssocID="{C0E8E886-B960-4542-BAC2-F4D044E83983}" presName="composite" presStyleCnt="0"/>
      <dgm:spPr/>
    </dgm:pt>
    <dgm:pt modelId="{A089723B-CAA5-489E-B3E4-4B5D771BDF4D}" type="pres">
      <dgm:prSet presAssocID="{C0E8E886-B960-4542-BAC2-F4D044E83983}" presName="background" presStyleLbl="node0" presStyleIdx="1" presStyleCnt="2"/>
      <dgm:spPr/>
    </dgm:pt>
    <dgm:pt modelId="{05F15125-9F51-4D14-9410-10F278EEF454}" type="pres">
      <dgm:prSet presAssocID="{C0E8E886-B960-4542-BAC2-F4D044E83983}" presName="text" presStyleLbl="fgAcc0" presStyleIdx="1" presStyleCnt="2">
        <dgm:presLayoutVars>
          <dgm:chPref val="3"/>
        </dgm:presLayoutVars>
      </dgm:prSet>
      <dgm:spPr/>
    </dgm:pt>
    <dgm:pt modelId="{B48659F0-69E6-46BF-A0D7-08AF3DE7EAA4}" type="pres">
      <dgm:prSet presAssocID="{C0E8E886-B960-4542-BAC2-F4D044E83983}" presName="hierChild2" presStyleCnt="0"/>
      <dgm:spPr/>
    </dgm:pt>
  </dgm:ptLst>
  <dgm:cxnLst>
    <dgm:cxn modelId="{5CC4BA3D-41EE-446F-B40A-BE07BB24E52A}" srcId="{AB04EA20-5774-4535-BD73-341C0D026201}" destId="{968F8FA2-A304-49C8-BB15-0FF14154C0ED}" srcOrd="0" destOrd="0" parTransId="{51C04B41-E4FC-43D9-A454-B1EE90D3571D}" sibTransId="{6FC94BA3-3077-4D76-9F36-67A5A76BA75B}"/>
    <dgm:cxn modelId="{F84E457C-17DF-471C-A910-D672217C1D93}" type="presOf" srcId="{968F8FA2-A304-49C8-BB15-0FF14154C0ED}" destId="{79668E07-C7F6-4840-BFD5-71D698F84CF0}" srcOrd="0" destOrd="0" presId="urn:microsoft.com/office/officeart/2005/8/layout/hierarchy1"/>
    <dgm:cxn modelId="{8B3A7886-FCFF-4BEF-9C61-757621874E19}" type="presOf" srcId="{C0E8E886-B960-4542-BAC2-F4D044E83983}" destId="{05F15125-9F51-4D14-9410-10F278EEF454}" srcOrd="0" destOrd="0" presId="urn:microsoft.com/office/officeart/2005/8/layout/hierarchy1"/>
    <dgm:cxn modelId="{E74938A7-CC66-49FD-9CCB-F7F8D11A666F}" type="presOf" srcId="{AB04EA20-5774-4535-BD73-341C0D026201}" destId="{D04AA583-4C45-4751-80D8-66239A902F7C}" srcOrd="0" destOrd="0" presId="urn:microsoft.com/office/officeart/2005/8/layout/hierarchy1"/>
    <dgm:cxn modelId="{626369C9-F3ED-4CFD-AD67-8D0F971F7E5F}" srcId="{AB04EA20-5774-4535-BD73-341C0D026201}" destId="{C0E8E886-B960-4542-BAC2-F4D044E83983}" srcOrd="1" destOrd="0" parTransId="{12C720F9-0329-420E-B76A-CA3D10820656}" sibTransId="{598E5A0A-296B-42CF-8E49-B79444978D00}"/>
    <dgm:cxn modelId="{C11ABF03-1673-4C52-B0B4-2D4151B05D58}" type="presParOf" srcId="{D04AA583-4C45-4751-80D8-66239A902F7C}" destId="{B7B6B8CF-B6C6-4512-859F-340CB0AB6E44}" srcOrd="0" destOrd="0" presId="urn:microsoft.com/office/officeart/2005/8/layout/hierarchy1"/>
    <dgm:cxn modelId="{9E4EB264-B8EE-443A-81AE-B2E0EF8C02D1}" type="presParOf" srcId="{B7B6B8CF-B6C6-4512-859F-340CB0AB6E44}" destId="{C1654873-4A32-4DBC-AE68-9D7D3CEA8D52}" srcOrd="0" destOrd="0" presId="urn:microsoft.com/office/officeart/2005/8/layout/hierarchy1"/>
    <dgm:cxn modelId="{DE0B0935-0B81-48B4-9C9B-BCE943F5FEDC}" type="presParOf" srcId="{C1654873-4A32-4DBC-AE68-9D7D3CEA8D52}" destId="{4A48556D-72D8-430D-BEB3-7F5D44E7100F}" srcOrd="0" destOrd="0" presId="urn:microsoft.com/office/officeart/2005/8/layout/hierarchy1"/>
    <dgm:cxn modelId="{5429C55F-D414-4001-A173-7F3D293AB053}" type="presParOf" srcId="{C1654873-4A32-4DBC-AE68-9D7D3CEA8D52}" destId="{79668E07-C7F6-4840-BFD5-71D698F84CF0}" srcOrd="1" destOrd="0" presId="urn:microsoft.com/office/officeart/2005/8/layout/hierarchy1"/>
    <dgm:cxn modelId="{D5DCBD48-1247-4E5A-B41F-7C450D5A804E}" type="presParOf" srcId="{B7B6B8CF-B6C6-4512-859F-340CB0AB6E44}" destId="{F40EC0ED-82C6-461B-901D-BAC4142F135C}" srcOrd="1" destOrd="0" presId="urn:microsoft.com/office/officeart/2005/8/layout/hierarchy1"/>
    <dgm:cxn modelId="{1FE36BFD-7D23-4E19-965A-E80A01F1301A}" type="presParOf" srcId="{D04AA583-4C45-4751-80D8-66239A902F7C}" destId="{19742267-F1FD-4D4D-817F-9A323017B64D}" srcOrd="1" destOrd="0" presId="urn:microsoft.com/office/officeart/2005/8/layout/hierarchy1"/>
    <dgm:cxn modelId="{DBAC10E5-8100-46AD-83A3-2DAA569714DE}" type="presParOf" srcId="{19742267-F1FD-4D4D-817F-9A323017B64D}" destId="{4968BAA3-B861-47C0-B8B3-39BA98CBB3CE}" srcOrd="0" destOrd="0" presId="urn:microsoft.com/office/officeart/2005/8/layout/hierarchy1"/>
    <dgm:cxn modelId="{D9823FFD-5EFA-45C0-919A-111C9AFFF60F}" type="presParOf" srcId="{4968BAA3-B861-47C0-B8B3-39BA98CBB3CE}" destId="{A089723B-CAA5-489E-B3E4-4B5D771BDF4D}" srcOrd="0" destOrd="0" presId="urn:microsoft.com/office/officeart/2005/8/layout/hierarchy1"/>
    <dgm:cxn modelId="{2BB93989-743F-4758-AD72-358D64C66823}" type="presParOf" srcId="{4968BAA3-B861-47C0-B8B3-39BA98CBB3CE}" destId="{05F15125-9F51-4D14-9410-10F278EEF454}" srcOrd="1" destOrd="0" presId="urn:microsoft.com/office/officeart/2005/8/layout/hierarchy1"/>
    <dgm:cxn modelId="{A963DF5C-F107-4F72-8F7B-0471DF2DE4B8}" type="presParOf" srcId="{19742267-F1FD-4D4D-817F-9A323017B64D}" destId="{B48659F0-69E6-46BF-A0D7-08AF3DE7EAA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CBBAB-E594-4904-AACA-C8129122A360}">
      <dsp:nvSpPr>
        <dsp:cNvPr id="0" name=""/>
        <dsp:cNvSpPr/>
      </dsp:nvSpPr>
      <dsp:spPr>
        <a:xfrm>
          <a:off x="5230" y="448456"/>
          <a:ext cx="2378024" cy="1123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marL="0" lvl="0" indent="0" algn="l" defTabSz="1155700">
            <a:lnSpc>
              <a:spcPct val="90000"/>
            </a:lnSpc>
            <a:spcBef>
              <a:spcPct val="0"/>
            </a:spcBef>
            <a:spcAft>
              <a:spcPct val="35000"/>
            </a:spcAft>
            <a:buNone/>
          </a:pPr>
          <a:r>
            <a:rPr lang="en-US" sz="2600" kern="1200" dirty="0"/>
            <a:t>March 6</a:t>
          </a:r>
        </a:p>
      </dsp:txBody>
      <dsp:txXfrm>
        <a:off x="5230" y="448456"/>
        <a:ext cx="2378024" cy="748800"/>
      </dsp:txXfrm>
    </dsp:sp>
    <dsp:sp modelId="{1E74B7B5-6354-43FF-8F13-9DC569A5F689}">
      <dsp:nvSpPr>
        <dsp:cNvPr id="0" name=""/>
        <dsp:cNvSpPr/>
      </dsp:nvSpPr>
      <dsp:spPr>
        <a:xfrm>
          <a:off x="492295" y="1197256"/>
          <a:ext cx="2378024" cy="2705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$8.3 billion emergency coronavirus spending package</a:t>
          </a:r>
        </a:p>
      </dsp:txBody>
      <dsp:txXfrm>
        <a:off x="561945" y="1266906"/>
        <a:ext cx="2238724" cy="2566325"/>
      </dsp:txXfrm>
    </dsp:sp>
    <dsp:sp modelId="{A8808E17-3E50-4F2B-AE2D-41C6818BDCD0}">
      <dsp:nvSpPr>
        <dsp:cNvPr id="0" name=""/>
        <dsp:cNvSpPr/>
      </dsp:nvSpPr>
      <dsp:spPr>
        <a:xfrm>
          <a:off x="2743754" y="526826"/>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743754" y="645238"/>
        <a:ext cx="586641" cy="355235"/>
      </dsp:txXfrm>
    </dsp:sp>
    <dsp:sp modelId="{A689D88E-500A-4FCE-9C83-34830317F2DF}">
      <dsp:nvSpPr>
        <dsp:cNvPr id="0" name=""/>
        <dsp:cNvSpPr/>
      </dsp:nvSpPr>
      <dsp:spPr>
        <a:xfrm>
          <a:off x="3825254" y="448456"/>
          <a:ext cx="2378024" cy="1123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marL="0" lvl="0" indent="0" algn="l" defTabSz="1155700">
            <a:lnSpc>
              <a:spcPct val="90000"/>
            </a:lnSpc>
            <a:spcBef>
              <a:spcPct val="0"/>
            </a:spcBef>
            <a:spcAft>
              <a:spcPct val="35000"/>
            </a:spcAft>
            <a:buNone/>
          </a:pPr>
          <a:r>
            <a:rPr lang="en-US" sz="2600" kern="1200" dirty="0"/>
            <a:t>March 18</a:t>
          </a:r>
        </a:p>
      </dsp:txBody>
      <dsp:txXfrm>
        <a:off x="3825254" y="448456"/>
        <a:ext cx="2378024" cy="748800"/>
      </dsp:txXfrm>
    </dsp:sp>
    <dsp:sp modelId="{73673CAF-03BA-40F4-AD9A-421F9C9C1266}">
      <dsp:nvSpPr>
        <dsp:cNvPr id="0" name=""/>
        <dsp:cNvSpPr/>
      </dsp:nvSpPr>
      <dsp:spPr>
        <a:xfrm>
          <a:off x="4312320" y="1197256"/>
          <a:ext cx="2378024" cy="2705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$100 billion Families First Coronavirus Response Act</a:t>
          </a:r>
        </a:p>
      </dsp:txBody>
      <dsp:txXfrm>
        <a:off x="4381970" y="1266906"/>
        <a:ext cx="2238724" cy="2566325"/>
      </dsp:txXfrm>
    </dsp:sp>
    <dsp:sp modelId="{272EE69B-8206-421C-AFC0-68320F70F6FF}">
      <dsp:nvSpPr>
        <dsp:cNvPr id="0" name=""/>
        <dsp:cNvSpPr/>
      </dsp:nvSpPr>
      <dsp:spPr>
        <a:xfrm>
          <a:off x="6563779" y="526826"/>
          <a:ext cx="764259" cy="5920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563779" y="645238"/>
        <a:ext cx="586641" cy="355235"/>
      </dsp:txXfrm>
    </dsp:sp>
    <dsp:sp modelId="{49858AA3-B9B2-4215-B32C-AD1E10B26BCD}">
      <dsp:nvSpPr>
        <dsp:cNvPr id="0" name=""/>
        <dsp:cNvSpPr/>
      </dsp:nvSpPr>
      <dsp:spPr>
        <a:xfrm>
          <a:off x="7645279" y="448456"/>
          <a:ext cx="2378024" cy="11232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99060" numCol="1" spcCol="1270" anchor="t" anchorCtr="0">
          <a:noAutofit/>
        </a:bodyPr>
        <a:lstStyle/>
        <a:p>
          <a:pPr marL="0" lvl="0" indent="0" algn="l" defTabSz="1155700">
            <a:lnSpc>
              <a:spcPct val="90000"/>
            </a:lnSpc>
            <a:spcBef>
              <a:spcPct val="0"/>
            </a:spcBef>
            <a:spcAft>
              <a:spcPct val="35000"/>
            </a:spcAft>
            <a:buNone/>
          </a:pPr>
          <a:r>
            <a:rPr lang="en-US" sz="2600" kern="1200" dirty="0"/>
            <a:t>March 27</a:t>
          </a:r>
        </a:p>
      </dsp:txBody>
      <dsp:txXfrm>
        <a:off x="7645279" y="448456"/>
        <a:ext cx="2378024" cy="748800"/>
      </dsp:txXfrm>
    </dsp:sp>
    <dsp:sp modelId="{27C756BE-CBC3-4FA2-A83D-2701DBDD9DB0}">
      <dsp:nvSpPr>
        <dsp:cNvPr id="0" name=""/>
        <dsp:cNvSpPr/>
      </dsp:nvSpPr>
      <dsp:spPr>
        <a:xfrm>
          <a:off x="8132345" y="1197256"/>
          <a:ext cx="2378024" cy="27056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$2.2 trillion CARES Act</a:t>
          </a:r>
        </a:p>
      </dsp:txBody>
      <dsp:txXfrm>
        <a:off x="8201995" y="1266906"/>
        <a:ext cx="2238724" cy="25663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A368E-3D91-49F4-83B1-F6C83971AF43}">
      <dsp:nvSpPr>
        <dsp:cNvPr id="0" name=""/>
        <dsp:cNvSpPr/>
      </dsp:nvSpPr>
      <dsp:spPr>
        <a:xfrm>
          <a:off x="0" y="718"/>
          <a:ext cx="65136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0E594-D501-41A8-BCC4-92B002755EBB}">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30F45E-DECA-4E80-A10A-A14249AB1C06}">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$8 billion funding for public health agencies including:</a:t>
          </a:r>
        </a:p>
      </dsp:txBody>
      <dsp:txXfrm>
        <a:off x="1941716" y="718"/>
        <a:ext cx="4571887" cy="1681139"/>
      </dsp:txXfrm>
    </dsp:sp>
    <dsp:sp modelId="{F5B23B04-8954-49D7-9AE7-58760661BE12}">
      <dsp:nvSpPr>
        <dsp:cNvPr id="0" name=""/>
        <dsp:cNvSpPr/>
      </dsp:nvSpPr>
      <dsp:spPr>
        <a:xfrm>
          <a:off x="0" y="2102143"/>
          <a:ext cx="65136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B19FAE-8D74-4115-93E5-98840803585C}">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1D4BE9-F7CA-495F-AD7F-33D40111B304}">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$4 billion to make tests available</a:t>
          </a:r>
        </a:p>
      </dsp:txBody>
      <dsp:txXfrm>
        <a:off x="1941716" y="2102143"/>
        <a:ext cx="4571887" cy="1681139"/>
      </dsp:txXfrm>
    </dsp:sp>
    <dsp:sp modelId="{94936B92-F29C-49A9-B0EE-25FE0191FB16}">
      <dsp:nvSpPr>
        <dsp:cNvPr id="0" name=""/>
        <dsp:cNvSpPr/>
      </dsp:nvSpPr>
      <dsp:spPr>
        <a:xfrm>
          <a:off x="0" y="4203567"/>
          <a:ext cx="65136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268F6-A6CA-4D62-B6CB-1C2DDA8048CA}">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80E0B9-47FF-4E5B-82DD-7E2033DDFAE3}">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$1 billion in loan subsidies for small businesses</a:t>
          </a:r>
        </a:p>
      </dsp:txBody>
      <dsp:txXfrm>
        <a:off x="1941716" y="4203567"/>
        <a:ext cx="4571887" cy="16811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D0EBD-0957-4A70-9395-CE143C54AFA2}">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B8A88-BFC3-40F2-A5FC-8CE9AC7D122F}">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5FE911-180E-4F2A-A896-B3E26FB5BE8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Free testing</a:t>
          </a:r>
        </a:p>
      </dsp:txBody>
      <dsp:txXfrm>
        <a:off x="1941716" y="718"/>
        <a:ext cx="4571887" cy="1681139"/>
      </dsp:txXfrm>
    </dsp:sp>
    <dsp:sp modelId="{57C84A9F-F489-4694-9C98-C83A21F20247}">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44D35-17E2-4081-BBBC-702DEAC238D5}">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274111-8D6B-4817-8C5B-F1A1CDDCCF06}">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Two weeks paid sick and family leave </a:t>
          </a:r>
        </a:p>
      </dsp:txBody>
      <dsp:txXfrm>
        <a:off x="1941716" y="2102143"/>
        <a:ext cx="4571887" cy="1681139"/>
      </dsp:txXfrm>
    </dsp:sp>
    <dsp:sp modelId="{E4EAA393-2FEE-4C9F-980E-47B7C8202105}">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700671-80C4-4644-9204-D0722EA80770}">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4CEA3C-AC00-49D2-885B-3B3856D85132}">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111250">
            <a:lnSpc>
              <a:spcPct val="100000"/>
            </a:lnSpc>
            <a:spcBef>
              <a:spcPct val="0"/>
            </a:spcBef>
            <a:spcAft>
              <a:spcPct val="35000"/>
            </a:spcAft>
            <a:buNone/>
          </a:pPr>
          <a:r>
            <a:rPr lang="en-US" sz="2500" kern="1200" dirty="0"/>
            <a:t>Increased unemployment insurance benefits </a:t>
          </a:r>
        </a:p>
      </dsp:txBody>
      <dsp:txXfrm>
        <a:off x="1941716" y="4203567"/>
        <a:ext cx="4571887" cy="16811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C15F9-5681-45F7-B487-FB298E67DA37}">
      <dsp:nvSpPr>
        <dsp:cNvPr id="0" name=""/>
        <dsp:cNvSpPr/>
      </dsp:nvSpPr>
      <dsp:spPr>
        <a:xfrm>
          <a:off x="2936" y="13283"/>
          <a:ext cx="1335094" cy="73439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2008</a:t>
          </a:r>
        </a:p>
      </dsp:txBody>
      <dsp:txXfrm>
        <a:off x="2936" y="13283"/>
        <a:ext cx="1335094" cy="489600"/>
      </dsp:txXfrm>
    </dsp:sp>
    <dsp:sp modelId="{15B0D53D-1B9C-459D-B08E-75C2F91AD57B}">
      <dsp:nvSpPr>
        <dsp:cNvPr id="0" name=""/>
        <dsp:cNvSpPr/>
      </dsp:nvSpPr>
      <dsp:spPr>
        <a:xfrm>
          <a:off x="276389" y="502883"/>
          <a:ext cx="1335094" cy="1285199"/>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TARP $700 billion bailout</a:t>
          </a:r>
        </a:p>
      </dsp:txBody>
      <dsp:txXfrm>
        <a:off x="314031" y="540525"/>
        <a:ext cx="1259810" cy="1209915"/>
      </dsp:txXfrm>
    </dsp:sp>
    <dsp:sp modelId="{0C5B7C49-BAD5-4DD0-A2F9-F7604C6D835A}">
      <dsp:nvSpPr>
        <dsp:cNvPr id="0" name=""/>
        <dsp:cNvSpPr/>
      </dsp:nvSpPr>
      <dsp:spPr>
        <a:xfrm>
          <a:off x="1540426" y="91884"/>
          <a:ext cx="429078" cy="33239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40426" y="158364"/>
        <a:ext cx="329358" cy="199439"/>
      </dsp:txXfrm>
    </dsp:sp>
    <dsp:sp modelId="{56952759-DF8A-489B-AE86-2EB3B4344A99}">
      <dsp:nvSpPr>
        <dsp:cNvPr id="0" name=""/>
        <dsp:cNvSpPr/>
      </dsp:nvSpPr>
      <dsp:spPr>
        <a:xfrm>
          <a:off x="2147612" y="13283"/>
          <a:ext cx="1335094" cy="73439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2009</a:t>
          </a:r>
        </a:p>
      </dsp:txBody>
      <dsp:txXfrm>
        <a:off x="2147612" y="13283"/>
        <a:ext cx="1335094" cy="489600"/>
      </dsp:txXfrm>
    </dsp:sp>
    <dsp:sp modelId="{240FA5EA-9085-4BDD-9B5F-2BFCA120BC88}">
      <dsp:nvSpPr>
        <dsp:cNvPr id="0" name=""/>
        <dsp:cNvSpPr/>
      </dsp:nvSpPr>
      <dsp:spPr>
        <a:xfrm>
          <a:off x="2421065" y="502883"/>
          <a:ext cx="1335094" cy="1285199"/>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ARRA $831 billion stimulus </a:t>
          </a:r>
        </a:p>
      </dsp:txBody>
      <dsp:txXfrm>
        <a:off x="2458707" y="540525"/>
        <a:ext cx="1259810" cy="1209915"/>
      </dsp:txXfrm>
    </dsp:sp>
    <dsp:sp modelId="{7FAF4A20-CA7D-462E-AC45-B43A1B159912}">
      <dsp:nvSpPr>
        <dsp:cNvPr id="0" name=""/>
        <dsp:cNvSpPr/>
      </dsp:nvSpPr>
      <dsp:spPr>
        <a:xfrm>
          <a:off x="3685102" y="91884"/>
          <a:ext cx="429078" cy="33239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85102" y="158364"/>
        <a:ext cx="329358" cy="199439"/>
      </dsp:txXfrm>
    </dsp:sp>
    <dsp:sp modelId="{E989328A-DF7A-4142-A626-03EEF550A329}">
      <dsp:nvSpPr>
        <dsp:cNvPr id="0" name=""/>
        <dsp:cNvSpPr/>
      </dsp:nvSpPr>
      <dsp:spPr>
        <a:xfrm>
          <a:off x="4292289" y="13283"/>
          <a:ext cx="1335094" cy="73439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marL="0" lvl="0" indent="0" algn="l" defTabSz="755650">
            <a:lnSpc>
              <a:spcPct val="90000"/>
            </a:lnSpc>
            <a:spcBef>
              <a:spcPct val="0"/>
            </a:spcBef>
            <a:spcAft>
              <a:spcPct val="35000"/>
            </a:spcAft>
            <a:buNone/>
          </a:pPr>
          <a:r>
            <a:rPr lang="en-US" sz="1700" kern="1200" dirty="0"/>
            <a:t>2010</a:t>
          </a:r>
        </a:p>
      </dsp:txBody>
      <dsp:txXfrm>
        <a:off x="4292289" y="13283"/>
        <a:ext cx="1335094" cy="489600"/>
      </dsp:txXfrm>
    </dsp:sp>
    <dsp:sp modelId="{1289077B-CF9F-4701-A245-49B94ED067FF}">
      <dsp:nvSpPr>
        <dsp:cNvPr id="0" name=""/>
        <dsp:cNvSpPr/>
      </dsp:nvSpPr>
      <dsp:spPr>
        <a:xfrm>
          <a:off x="4565742" y="502883"/>
          <a:ext cx="1335094" cy="128519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Dodd-Frank </a:t>
          </a:r>
        </a:p>
      </dsp:txBody>
      <dsp:txXfrm>
        <a:off x="4603384" y="540525"/>
        <a:ext cx="1259810" cy="1209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6A1E-0A20-46BC-B23A-AB8BAC64FAA8}">
      <dsp:nvSpPr>
        <dsp:cNvPr id="0" name=""/>
        <dsp:cNvSpPr/>
      </dsp:nvSpPr>
      <dsp:spPr>
        <a:xfrm>
          <a:off x="0" y="0"/>
          <a:ext cx="10757807" cy="1381203"/>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C5CAB7B4-C1CC-49B4-A314-7A78EE3C52AF}">
      <dsp:nvSpPr>
        <dsp:cNvPr id="0" name=""/>
        <dsp:cNvSpPr/>
      </dsp:nvSpPr>
      <dsp:spPr>
        <a:xfrm>
          <a:off x="404648" y="318457"/>
          <a:ext cx="759661" cy="7596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B8B9E5-50E4-4815-A580-D3699990031D}">
      <dsp:nvSpPr>
        <dsp:cNvPr id="0" name=""/>
        <dsp:cNvSpPr/>
      </dsp:nvSpPr>
      <dsp:spPr>
        <a:xfrm>
          <a:off x="1582124" y="7687"/>
          <a:ext cx="4841013" cy="13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77" tIns="146177" rIns="146177" bIns="146177" numCol="1" spcCol="1270" anchor="ctr" anchorCtr="0">
          <a:noAutofit/>
        </a:bodyPr>
        <a:lstStyle/>
        <a:p>
          <a:pPr marL="0" lvl="0" indent="0" algn="l" defTabSz="1111250">
            <a:lnSpc>
              <a:spcPct val="100000"/>
            </a:lnSpc>
            <a:spcBef>
              <a:spcPct val="0"/>
            </a:spcBef>
            <a:spcAft>
              <a:spcPct val="35000"/>
            </a:spcAft>
            <a:buNone/>
          </a:pPr>
          <a:r>
            <a:rPr lang="en-US" sz="2500" b="1" kern="1200" dirty="0"/>
            <a:t>Rebate Check</a:t>
          </a:r>
        </a:p>
      </dsp:txBody>
      <dsp:txXfrm>
        <a:off x="1582124" y="7687"/>
        <a:ext cx="4841013" cy="1381203"/>
      </dsp:txXfrm>
    </dsp:sp>
    <dsp:sp modelId="{12F01A4F-9298-4B9B-961E-DB3AFC9B491A}">
      <dsp:nvSpPr>
        <dsp:cNvPr id="0" name=""/>
        <dsp:cNvSpPr/>
      </dsp:nvSpPr>
      <dsp:spPr>
        <a:xfrm>
          <a:off x="6393686" y="7687"/>
          <a:ext cx="4377286" cy="13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77" tIns="146177" rIns="146177" bIns="146177" numCol="1" spcCol="1270" anchor="ctr" anchorCtr="0">
          <a:noAutofit/>
        </a:bodyPr>
        <a:lstStyle/>
        <a:p>
          <a:pPr marL="0" lvl="0" indent="0" algn="l" defTabSz="800100">
            <a:lnSpc>
              <a:spcPct val="100000"/>
            </a:lnSpc>
            <a:spcBef>
              <a:spcPct val="0"/>
            </a:spcBef>
            <a:spcAft>
              <a:spcPct val="35000"/>
            </a:spcAft>
            <a:buNone/>
          </a:pPr>
          <a:r>
            <a:rPr lang="en-US" sz="1800" b="1" kern="1200" dirty="0"/>
            <a:t>Provides $1,200/taxpayer ($2,400 joint filers)</a:t>
          </a:r>
        </a:p>
        <a:p>
          <a:pPr marL="0" lvl="0" indent="0" algn="l" defTabSz="800100">
            <a:lnSpc>
              <a:spcPct val="100000"/>
            </a:lnSpc>
            <a:spcBef>
              <a:spcPct val="0"/>
            </a:spcBef>
            <a:spcAft>
              <a:spcPct val="35000"/>
            </a:spcAft>
            <a:buNone/>
          </a:pPr>
          <a:r>
            <a:rPr lang="en-US" sz="1800" b="1" kern="1200" dirty="0"/>
            <a:t>Gives an Extra $500 per child</a:t>
          </a:r>
        </a:p>
        <a:p>
          <a:pPr marL="0" lvl="0" indent="0" algn="l" defTabSz="800100">
            <a:lnSpc>
              <a:spcPct val="100000"/>
            </a:lnSpc>
            <a:spcBef>
              <a:spcPct val="0"/>
            </a:spcBef>
            <a:spcAft>
              <a:spcPct val="35000"/>
            </a:spcAft>
            <a:buNone/>
          </a:pPr>
          <a:r>
            <a:rPr lang="en-US" sz="1800" b="1" kern="1200" dirty="0"/>
            <a:t>Phases out &gt; $75k single/$198k joint filers</a:t>
          </a:r>
        </a:p>
      </dsp:txBody>
      <dsp:txXfrm>
        <a:off x="6393686" y="7687"/>
        <a:ext cx="4377286" cy="1381203"/>
      </dsp:txXfrm>
    </dsp:sp>
    <dsp:sp modelId="{FBCA1213-0C28-4BBF-9170-B5CB61A2ABCC}">
      <dsp:nvSpPr>
        <dsp:cNvPr id="0" name=""/>
        <dsp:cNvSpPr/>
      </dsp:nvSpPr>
      <dsp:spPr>
        <a:xfrm>
          <a:off x="-13165" y="1734191"/>
          <a:ext cx="10757807" cy="1381203"/>
        </a:xfrm>
        <a:prstGeom prst="roundRect">
          <a:avLst>
            <a:gd name="adj" fmla="val 10000"/>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C27417E2-11F7-4818-8001-E74B0F68F917}">
      <dsp:nvSpPr>
        <dsp:cNvPr id="0" name=""/>
        <dsp:cNvSpPr/>
      </dsp:nvSpPr>
      <dsp:spPr>
        <a:xfrm>
          <a:off x="404648" y="2044962"/>
          <a:ext cx="759661" cy="7596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8B72DE-7FFE-4B7D-B4F7-E36DBB73EF3B}">
      <dsp:nvSpPr>
        <dsp:cNvPr id="0" name=""/>
        <dsp:cNvSpPr/>
      </dsp:nvSpPr>
      <dsp:spPr>
        <a:xfrm>
          <a:off x="1582124" y="1734191"/>
          <a:ext cx="4841013" cy="13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77" tIns="146177" rIns="146177" bIns="146177" numCol="1" spcCol="1270" anchor="ctr" anchorCtr="0">
          <a:noAutofit/>
        </a:bodyPr>
        <a:lstStyle/>
        <a:p>
          <a:pPr marL="0" lvl="0" indent="0" algn="l" defTabSz="1111250">
            <a:lnSpc>
              <a:spcPct val="100000"/>
            </a:lnSpc>
            <a:spcBef>
              <a:spcPct val="0"/>
            </a:spcBef>
            <a:spcAft>
              <a:spcPct val="35000"/>
            </a:spcAft>
            <a:buNone/>
          </a:pPr>
          <a:r>
            <a:rPr lang="en-US" sz="2500" b="1" kern="1200"/>
            <a:t>Unemployment Insurance</a:t>
          </a:r>
        </a:p>
      </dsp:txBody>
      <dsp:txXfrm>
        <a:off x="1582124" y="1734191"/>
        <a:ext cx="4841013" cy="1381203"/>
      </dsp:txXfrm>
    </dsp:sp>
    <dsp:sp modelId="{E44F6233-A48A-4956-B004-F56A47A25911}">
      <dsp:nvSpPr>
        <dsp:cNvPr id="0" name=""/>
        <dsp:cNvSpPr/>
      </dsp:nvSpPr>
      <dsp:spPr>
        <a:xfrm>
          <a:off x="6423137" y="1734191"/>
          <a:ext cx="4318383" cy="13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77" tIns="146177" rIns="146177" bIns="146177" numCol="1" spcCol="1270" anchor="ctr" anchorCtr="0">
          <a:noAutofit/>
        </a:bodyPr>
        <a:lstStyle/>
        <a:p>
          <a:pPr marL="0" lvl="0" indent="0" algn="l" defTabSz="800100">
            <a:lnSpc>
              <a:spcPct val="100000"/>
            </a:lnSpc>
            <a:spcBef>
              <a:spcPct val="0"/>
            </a:spcBef>
            <a:spcAft>
              <a:spcPct val="35000"/>
            </a:spcAft>
            <a:buNone/>
          </a:pPr>
          <a:r>
            <a:rPr lang="en-US" sz="1800" b="1" kern="1200" dirty="0"/>
            <a:t>Provides $600/week up to four months                                                (+state benefits) </a:t>
          </a:r>
        </a:p>
        <a:p>
          <a:pPr marL="0" lvl="0" indent="0" algn="l" defTabSz="800100">
            <a:lnSpc>
              <a:spcPct val="100000"/>
            </a:lnSpc>
            <a:spcBef>
              <a:spcPct val="0"/>
            </a:spcBef>
            <a:spcAft>
              <a:spcPct val="35000"/>
            </a:spcAft>
            <a:buNone/>
          </a:pPr>
          <a:r>
            <a:rPr lang="en-US" sz="1800" b="1" kern="1200" dirty="0"/>
            <a:t>Gives additional 13 weeks of federal unemployment benefits</a:t>
          </a:r>
        </a:p>
      </dsp:txBody>
      <dsp:txXfrm>
        <a:off x="6423137" y="1734191"/>
        <a:ext cx="4318383" cy="1381203"/>
      </dsp:txXfrm>
    </dsp:sp>
    <dsp:sp modelId="{0E449375-E045-4E62-9546-ACDAB211F81C}">
      <dsp:nvSpPr>
        <dsp:cNvPr id="0" name=""/>
        <dsp:cNvSpPr/>
      </dsp:nvSpPr>
      <dsp:spPr>
        <a:xfrm>
          <a:off x="-13165" y="3460695"/>
          <a:ext cx="10757807" cy="1381203"/>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5556B4CE-EDFA-4B58-8A07-4A496C650138}">
      <dsp:nvSpPr>
        <dsp:cNvPr id="0" name=""/>
        <dsp:cNvSpPr/>
      </dsp:nvSpPr>
      <dsp:spPr>
        <a:xfrm>
          <a:off x="404648" y="3771466"/>
          <a:ext cx="759661" cy="7596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74216B-6DE3-4A70-9B72-AF5925CA3510}">
      <dsp:nvSpPr>
        <dsp:cNvPr id="0" name=""/>
        <dsp:cNvSpPr/>
      </dsp:nvSpPr>
      <dsp:spPr>
        <a:xfrm>
          <a:off x="1582124" y="3460695"/>
          <a:ext cx="4841013" cy="13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77" tIns="146177" rIns="146177" bIns="146177" numCol="1" spcCol="1270" anchor="ctr" anchorCtr="0">
          <a:noAutofit/>
        </a:bodyPr>
        <a:lstStyle/>
        <a:p>
          <a:pPr marL="0" lvl="0" indent="0" algn="l" defTabSz="1111250">
            <a:lnSpc>
              <a:spcPct val="100000"/>
            </a:lnSpc>
            <a:spcBef>
              <a:spcPct val="0"/>
            </a:spcBef>
            <a:spcAft>
              <a:spcPct val="35000"/>
            </a:spcAft>
            <a:buNone/>
          </a:pPr>
          <a:r>
            <a:rPr lang="en-US" sz="2500" b="1" kern="1200" dirty="0"/>
            <a:t>Student Loan Deferment</a:t>
          </a:r>
        </a:p>
      </dsp:txBody>
      <dsp:txXfrm>
        <a:off x="1582124" y="3460695"/>
        <a:ext cx="4841013" cy="1381203"/>
      </dsp:txXfrm>
    </dsp:sp>
    <dsp:sp modelId="{D75FD5C6-FA73-49B9-82C1-DB9CD40144B1}">
      <dsp:nvSpPr>
        <dsp:cNvPr id="0" name=""/>
        <dsp:cNvSpPr/>
      </dsp:nvSpPr>
      <dsp:spPr>
        <a:xfrm>
          <a:off x="6423137" y="3460695"/>
          <a:ext cx="4318383" cy="1381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177" tIns="146177" rIns="146177" bIns="146177" numCol="1" spcCol="1270" anchor="ctr" anchorCtr="0">
          <a:noAutofit/>
        </a:bodyPr>
        <a:lstStyle/>
        <a:p>
          <a:pPr marL="0" lvl="0" indent="0" algn="l" defTabSz="800100">
            <a:lnSpc>
              <a:spcPct val="100000"/>
            </a:lnSpc>
            <a:spcBef>
              <a:spcPct val="0"/>
            </a:spcBef>
            <a:spcAft>
              <a:spcPct val="35000"/>
            </a:spcAft>
            <a:buNone/>
          </a:pPr>
          <a:r>
            <a:rPr lang="en-US" sz="1800" b="1" kern="1200" dirty="0"/>
            <a:t>Delays student loan payment, principal, and interest for six months </a:t>
          </a:r>
        </a:p>
      </dsp:txBody>
      <dsp:txXfrm>
        <a:off x="6423137" y="3460695"/>
        <a:ext cx="4318383" cy="13812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B6B78-4705-4A25-9B42-6F7D553C2747}">
      <dsp:nvSpPr>
        <dsp:cNvPr id="0" name=""/>
        <dsp:cNvSpPr/>
      </dsp:nvSpPr>
      <dsp:spPr>
        <a:xfrm>
          <a:off x="0" y="3570029"/>
          <a:ext cx="2628900" cy="78103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7800" rIns="186967" bIns="177800" numCol="1" spcCol="1270" anchor="ctr" anchorCtr="0">
          <a:noAutofit/>
        </a:bodyPr>
        <a:lstStyle/>
        <a:p>
          <a:pPr marL="0" lvl="0" indent="0" algn="ctr" defTabSz="1111250">
            <a:lnSpc>
              <a:spcPct val="90000"/>
            </a:lnSpc>
            <a:spcBef>
              <a:spcPct val="0"/>
            </a:spcBef>
            <a:spcAft>
              <a:spcPct val="35000"/>
            </a:spcAft>
            <a:buNone/>
          </a:pPr>
          <a:r>
            <a:rPr lang="en-US" sz="2500" kern="1200"/>
            <a:t>Loan Forgiveness</a:t>
          </a:r>
        </a:p>
      </dsp:txBody>
      <dsp:txXfrm>
        <a:off x="0" y="3570029"/>
        <a:ext cx="2628900" cy="781035"/>
      </dsp:txXfrm>
    </dsp:sp>
    <dsp:sp modelId="{D1D14B1F-703F-4E1F-A978-518DC38F730B}">
      <dsp:nvSpPr>
        <dsp:cNvPr id="0" name=""/>
        <dsp:cNvSpPr/>
      </dsp:nvSpPr>
      <dsp:spPr>
        <a:xfrm>
          <a:off x="2628900" y="3571508"/>
          <a:ext cx="7886700" cy="78103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t>8 weeks for payroll costs (salary/wages/healthcare/rent/utilities) Reduced if there is a reduction in employees or wages greater than 25%</a:t>
          </a:r>
        </a:p>
      </dsp:txBody>
      <dsp:txXfrm>
        <a:off x="2628900" y="3571508"/>
        <a:ext cx="7886700" cy="781035"/>
      </dsp:txXfrm>
    </dsp:sp>
    <dsp:sp modelId="{53E9AD27-4596-4FFF-8CA6-9829D0C49691}">
      <dsp:nvSpPr>
        <dsp:cNvPr id="0" name=""/>
        <dsp:cNvSpPr/>
      </dsp:nvSpPr>
      <dsp:spPr>
        <a:xfrm rot="10800000">
          <a:off x="0" y="2380512"/>
          <a:ext cx="2628900" cy="1201232"/>
        </a:xfrm>
        <a:prstGeom prst="upArrowCallout">
          <a:avLst>
            <a:gd name="adj1" fmla="val 5000"/>
            <a:gd name="adj2" fmla="val 10000"/>
            <a:gd name="adj3" fmla="val 15000"/>
            <a:gd name="adj4" fmla="val 64977"/>
          </a:avLst>
        </a:prstGeom>
        <a:solidFill>
          <a:schemeClr val="accent2">
            <a:hueOff val="2122154"/>
            <a:satOff val="3600"/>
            <a:lumOff val="-131"/>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7800" rIns="186967" bIns="177800" numCol="1" spcCol="1270" anchor="ctr" anchorCtr="0">
          <a:noAutofit/>
        </a:bodyPr>
        <a:lstStyle/>
        <a:p>
          <a:pPr marL="0" lvl="0" indent="0" algn="ctr" defTabSz="1111250">
            <a:lnSpc>
              <a:spcPct val="90000"/>
            </a:lnSpc>
            <a:spcBef>
              <a:spcPct val="0"/>
            </a:spcBef>
            <a:spcAft>
              <a:spcPct val="35000"/>
            </a:spcAft>
            <a:buNone/>
          </a:pPr>
          <a:r>
            <a:rPr lang="en-US" sz="2500" kern="1200"/>
            <a:t>Amount</a:t>
          </a:r>
        </a:p>
      </dsp:txBody>
      <dsp:txXfrm rot="-10800000">
        <a:off x="0" y="2380512"/>
        <a:ext cx="2628900" cy="780800"/>
      </dsp:txXfrm>
    </dsp:sp>
    <dsp:sp modelId="{027614B7-E204-4705-855B-7DEF88E410FA}">
      <dsp:nvSpPr>
        <dsp:cNvPr id="0" name=""/>
        <dsp:cNvSpPr/>
      </dsp:nvSpPr>
      <dsp:spPr>
        <a:xfrm>
          <a:off x="2628900" y="2380512"/>
          <a:ext cx="7886700" cy="780800"/>
        </a:xfrm>
        <a:prstGeom prst="rect">
          <a:avLst/>
        </a:prstGeom>
        <a:solidFill>
          <a:schemeClr val="accent2">
            <a:tint val="40000"/>
            <a:alpha val="90000"/>
            <a:hueOff val="2092019"/>
            <a:satOff val="3259"/>
            <a:lumOff val="187"/>
            <a:alphaOff val="0"/>
          </a:schemeClr>
        </a:solidFill>
        <a:ln w="12700" cap="flat" cmpd="sng" algn="ctr">
          <a:solidFill>
            <a:schemeClr val="accent2">
              <a:tint val="40000"/>
              <a:alpha val="90000"/>
              <a:hueOff val="2092019"/>
              <a:satOff val="3259"/>
              <a:lumOff val="1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endParaRPr lang="en-US" sz="2000" b="1" kern="1200" dirty="0"/>
        </a:p>
        <a:p>
          <a:pPr marL="0" lvl="0" indent="0" algn="l" defTabSz="889000">
            <a:lnSpc>
              <a:spcPct val="90000"/>
            </a:lnSpc>
            <a:spcBef>
              <a:spcPct val="0"/>
            </a:spcBef>
            <a:spcAft>
              <a:spcPct val="35000"/>
            </a:spcAft>
            <a:buNone/>
          </a:pPr>
          <a:r>
            <a:rPr lang="en-US" sz="2000" b="1" kern="1200" dirty="0"/>
            <a:t>2.5x the business’s average monthly payroll costs</a:t>
          </a:r>
        </a:p>
        <a:p>
          <a:pPr marL="0" lvl="0" indent="0" algn="l" defTabSz="889000">
            <a:lnSpc>
              <a:spcPct val="90000"/>
            </a:lnSpc>
            <a:spcBef>
              <a:spcPct val="0"/>
            </a:spcBef>
            <a:spcAft>
              <a:spcPct val="35000"/>
            </a:spcAft>
            <a:buNone/>
          </a:pPr>
          <a:r>
            <a:rPr lang="en-US" sz="2000" b="1" kern="1200" dirty="0"/>
            <a:t>Up to $10 million </a:t>
          </a:r>
        </a:p>
        <a:p>
          <a:pPr marL="0" lvl="0" indent="0" algn="l" defTabSz="488950">
            <a:lnSpc>
              <a:spcPct val="90000"/>
            </a:lnSpc>
            <a:spcBef>
              <a:spcPct val="0"/>
            </a:spcBef>
            <a:spcAft>
              <a:spcPct val="35000"/>
            </a:spcAft>
            <a:buNone/>
          </a:pPr>
          <a:endParaRPr lang="en-US" sz="1100" kern="1200" dirty="0"/>
        </a:p>
      </dsp:txBody>
      <dsp:txXfrm>
        <a:off x="2628900" y="2380512"/>
        <a:ext cx="7886700" cy="780800"/>
      </dsp:txXfrm>
    </dsp:sp>
    <dsp:sp modelId="{D7F36585-7D13-4599-AF0E-8D628A7F4749}">
      <dsp:nvSpPr>
        <dsp:cNvPr id="0" name=""/>
        <dsp:cNvSpPr/>
      </dsp:nvSpPr>
      <dsp:spPr>
        <a:xfrm rot="10800000">
          <a:off x="0" y="1190996"/>
          <a:ext cx="2628900" cy="1201232"/>
        </a:xfrm>
        <a:prstGeom prst="upArrowCallout">
          <a:avLst>
            <a:gd name="adj1" fmla="val 5000"/>
            <a:gd name="adj2" fmla="val 10000"/>
            <a:gd name="adj3" fmla="val 15000"/>
            <a:gd name="adj4" fmla="val 64977"/>
          </a:avLst>
        </a:prstGeom>
        <a:solidFill>
          <a:schemeClr val="accent2">
            <a:hueOff val="4244308"/>
            <a:satOff val="7200"/>
            <a:lumOff val="-261"/>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7800" rIns="186967" bIns="177800" numCol="1" spcCol="1270" anchor="ctr" anchorCtr="0">
          <a:noAutofit/>
        </a:bodyPr>
        <a:lstStyle/>
        <a:p>
          <a:pPr marL="0" lvl="0" indent="0" algn="ctr" defTabSz="1111250">
            <a:lnSpc>
              <a:spcPct val="90000"/>
            </a:lnSpc>
            <a:spcBef>
              <a:spcPct val="0"/>
            </a:spcBef>
            <a:spcAft>
              <a:spcPct val="35000"/>
            </a:spcAft>
            <a:buNone/>
          </a:pPr>
          <a:r>
            <a:rPr lang="en-US" sz="2500" kern="1200"/>
            <a:t>Lenders</a:t>
          </a:r>
        </a:p>
      </dsp:txBody>
      <dsp:txXfrm rot="-10800000">
        <a:off x="0" y="1190996"/>
        <a:ext cx="2628900" cy="780800"/>
      </dsp:txXfrm>
    </dsp:sp>
    <dsp:sp modelId="{871B3E42-EEE2-4377-A94C-5F5D642B562C}">
      <dsp:nvSpPr>
        <dsp:cNvPr id="0" name=""/>
        <dsp:cNvSpPr/>
      </dsp:nvSpPr>
      <dsp:spPr>
        <a:xfrm>
          <a:off x="2628900" y="1189988"/>
          <a:ext cx="7886700" cy="780800"/>
        </a:xfrm>
        <a:prstGeom prst="rect">
          <a:avLst/>
        </a:prstGeom>
        <a:solidFill>
          <a:schemeClr val="accent2">
            <a:tint val="40000"/>
            <a:alpha val="90000"/>
            <a:hueOff val="4184038"/>
            <a:satOff val="6517"/>
            <a:lumOff val="373"/>
            <a:alphaOff val="0"/>
          </a:schemeClr>
        </a:solidFill>
        <a:ln w="12700" cap="flat" cmpd="sng" algn="ctr">
          <a:solidFill>
            <a:schemeClr val="accent2">
              <a:tint val="40000"/>
              <a:alpha val="90000"/>
              <a:hueOff val="4184038"/>
              <a:satOff val="6517"/>
              <a:lumOff val="3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t>Distributed through 2,500+ lenders and SBA </a:t>
          </a:r>
          <a:endParaRPr lang="en-US" sz="1600" b="1" kern="1200" dirty="0"/>
        </a:p>
        <a:p>
          <a:pPr marL="0" lvl="0" indent="0" algn="l" defTabSz="889000">
            <a:lnSpc>
              <a:spcPct val="90000"/>
            </a:lnSpc>
            <a:spcBef>
              <a:spcPct val="0"/>
            </a:spcBef>
            <a:spcAft>
              <a:spcPct val="35000"/>
            </a:spcAft>
            <a:buNone/>
          </a:pPr>
          <a:r>
            <a:rPr lang="en-US" sz="2000" b="1" kern="1200" dirty="0"/>
            <a:t>Program is open until June 30, 2020</a:t>
          </a:r>
        </a:p>
      </dsp:txBody>
      <dsp:txXfrm>
        <a:off x="2628900" y="1189988"/>
        <a:ext cx="7886700" cy="780800"/>
      </dsp:txXfrm>
    </dsp:sp>
    <dsp:sp modelId="{DA1DA6C0-51E0-462D-A060-5ACF3FDEEC63}">
      <dsp:nvSpPr>
        <dsp:cNvPr id="0" name=""/>
        <dsp:cNvSpPr/>
      </dsp:nvSpPr>
      <dsp:spPr>
        <a:xfrm rot="10800000">
          <a:off x="0" y="1479"/>
          <a:ext cx="2628900" cy="1201232"/>
        </a:xfrm>
        <a:prstGeom prst="upArrowCallout">
          <a:avLst>
            <a:gd name="adj1" fmla="val 5000"/>
            <a:gd name="adj2" fmla="val 10000"/>
            <a:gd name="adj3" fmla="val 15000"/>
            <a:gd name="adj4" fmla="val 64977"/>
          </a:avLst>
        </a:prstGeom>
        <a:solidFill>
          <a:schemeClr val="accent2">
            <a:hueOff val="6366461"/>
            <a:satOff val="10800"/>
            <a:lumOff val="-392"/>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967" tIns="177800" rIns="186967" bIns="177800" numCol="1" spcCol="1270" anchor="ctr" anchorCtr="0">
          <a:noAutofit/>
        </a:bodyPr>
        <a:lstStyle/>
        <a:p>
          <a:pPr marL="0" lvl="0" indent="0" algn="ctr" defTabSz="1111250">
            <a:lnSpc>
              <a:spcPct val="90000"/>
            </a:lnSpc>
            <a:spcBef>
              <a:spcPct val="0"/>
            </a:spcBef>
            <a:spcAft>
              <a:spcPct val="35000"/>
            </a:spcAft>
            <a:buNone/>
          </a:pPr>
          <a:r>
            <a:rPr lang="en-US" sz="2500" kern="1200"/>
            <a:t>Eligibility</a:t>
          </a:r>
        </a:p>
      </dsp:txBody>
      <dsp:txXfrm rot="-10800000">
        <a:off x="0" y="1479"/>
        <a:ext cx="2628900" cy="780800"/>
      </dsp:txXfrm>
    </dsp:sp>
    <dsp:sp modelId="{8E2C6EFB-E738-4F2D-BFE8-0DADB9F8D304}">
      <dsp:nvSpPr>
        <dsp:cNvPr id="0" name=""/>
        <dsp:cNvSpPr/>
      </dsp:nvSpPr>
      <dsp:spPr>
        <a:xfrm>
          <a:off x="2628900" y="1479"/>
          <a:ext cx="7886700" cy="780800"/>
        </a:xfrm>
        <a:prstGeom prst="rect">
          <a:avLst/>
        </a:prstGeom>
        <a:solidFill>
          <a:schemeClr val="accent2">
            <a:tint val="40000"/>
            <a:alpha val="90000"/>
            <a:hueOff val="6276057"/>
            <a:satOff val="9776"/>
            <a:lumOff val="560"/>
            <a:alphaOff val="0"/>
          </a:schemeClr>
        </a:solidFill>
        <a:ln w="12700" cap="flat" cmpd="sng" algn="ctr">
          <a:solidFill>
            <a:schemeClr val="accent2">
              <a:tint val="40000"/>
              <a:alpha val="90000"/>
              <a:hueOff val="6276057"/>
              <a:satOff val="9776"/>
              <a:lumOff val="56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9980" tIns="254000" rIns="15998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t>Fewer than 500 employees</a:t>
          </a:r>
        </a:p>
        <a:p>
          <a:pPr marL="0" lvl="0" indent="0" algn="l" defTabSz="889000">
            <a:lnSpc>
              <a:spcPct val="90000"/>
            </a:lnSpc>
            <a:spcBef>
              <a:spcPct val="0"/>
            </a:spcBef>
            <a:spcAft>
              <a:spcPct val="35000"/>
            </a:spcAft>
            <a:buNone/>
          </a:pPr>
          <a:r>
            <a:rPr lang="en-US" sz="2000" b="1" kern="1200" dirty="0"/>
            <a:t>Meets SBA’s industry size standard (1,000 employees for boat building</a:t>
          </a:r>
          <a:r>
            <a:rPr lang="en-US" sz="1800" b="1" kern="1200" dirty="0"/>
            <a:t>) </a:t>
          </a:r>
        </a:p>
      </dsp:txBody>
      <dsp:txXfrm>
        <a:off x="2628900" y="1479"/>
        <a:ext cx="7886700" cy="7808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87085-5AC0-4B86-9F1E-3F3E903E46EF}">
      <dsp:nvSpPr>
        <dsp:cNvPr id="0" name=""/>
        <dsp:cNvSpPr/>
      </dsp:nvSpPr>
      <dsp:spPr>
        <a:xfrm>
          <a:off x="0" y="171432"/>
          <a:ext cx="6513603"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a:t>Economic Injury Disaster Loan (EIDL) </a:t>
          </a:r>
          <a:endParaRPr lang="en-US" sz="3200" kern="1200"/>
        </a:p>
      </dsp:txBody>
      <dsp:txXfrm>
        <a:off x="37467" y="208899"/>
        <a:ext cx="6438669" cy="692586"/>
      </dsp:txXfrm>
    </dsp:sp>
    <dsp:sp modelId="{EC533C9A-F87D-407B-BAF4-85FE6A064979}">
      <dsp:nvSpPr>
        <dsp:cNvPr id="0" name=""/>
        <dsp:cNvSpPr/>
      </dsp:nvSpPr>
      <dsp:spPr>
        <a:xfrm>
          <a:off x="0" y="938952"/>
          <a:ext cx="6513603"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chemeClr val="tx1"/>
              </a:solidFill>
            </a:rPr>
            <a:t>Small businesses with &lt; 500 employees</a:t>
          </a:r>
        </a:p>
        <a:p>
          <a:pPr marL="228600" lvl="1" indent="-228600" algn="l" defTabSz="1111250">
            <a:lnSpc>
              <a:spcPct val="90000"/>
            </a:lnSpc>
            <a:spcBef>
              <a:spcPct val="0"/>
            </a:spcBef>
            <a:spcAft>
              <a:spcPct val="20000"/>
            </a:spcAft>
            <a:buChar char="•"/>
          </a:pPr>
          <a:r>
            <a:rPr lang="en-US" sz="2500" kern="1200" dirty="0">
              <a:solidFill>
                <a:schemeClr val="tx1"/>
              </a:solidFill>
            </a:rPr>
            <a:t>Up to $2 million </a:t>
          </a:r>
        </a:p>
        <a:p>
          <a:pPr marL="228600" lvl="1" indent="-228600" algn="l" defTabSz="1111250">
            <a:lnSpc>
              <a:spcPct val="90000"/>
            </a:lnSpc>
            <a:spcBef>
              <a:spcPct val="0"/>
            </a:spcBef>
            <a:spcAft>
              <a:spcPct val="20000"/>
            </a:spcAft>
            <a:buChar char="•"/>
          </a:pPr>
          <a:r>
            <a:rPr lang="en-US" sz="2500" kern="1200" dirty="0">
              <a:solidFill>
                <a:schemeClr val="tx1"/>
              </a:solidFill>
            </a:rPr>
            <a:t>An advance of $10,000 to small businesses within three days</a:t>
          </a:r>
        </a:p>
        <a:p>
          <a:pPr marL="228600" lvl="1" indent="-228600" algn="l" defTabSz="1111250">
            <a:lnSpc>
              <a:spcPct val="90000"/>
            </a:lnSpc>
            <a:spcBef>
              <a:spcPct val="0"/>
            </a:spcBef>
            <a:spcAft>
              <a:spcPct val="20000"/>
            </a:spcAft>
            <a:buChar char="•"/>
          </a:pPr>
          <a:r>
            <a:rPr lang="en-US" sz="2500" kern="1200" dirty="0">
              <a:solidFill>
                <a:schemeClr val="tx1"/>
              </a:solidFill>
            </a:rPr>
            <a:t>Currently available via: </a:t>
          </a:r>
          <a:r>
            <a:rPr lang="en-US" sz="250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https://www.sba.gov/disaster-assistance/coronavirus-covid-19</a:t>
          </a:r>
          <a:endParaRPr lang="en-US" sz="2500" kern="1200" dirty="0">
            <a:solidFill>
              <a:schemeClr val="tx1"/>
            </a:solidFill>
          </a:endParaRPr>
        </a:p>
      </dsp:txBody>
      <dsp:txXfrm>
        <a:off x="0" y="938952"/>
        <a:ext cx="6513603" cy="2782080"/>
      </dsp:txXfrm>
    </dsp:sp>
    <dsp:sp modelId="{790A07A4-3372-454A-AAF7-574E7D9D1BF8}">
      <dsp:nvSpPr>
        <dsp:cNvPr id="0" name=""/>
        <dsp:cNvSpPr/>
      </dsp:nvSpPr>
      <dsp:spPr>
        <a:xfrm>
          <a:off x="0" y="3721033"/>
          <a:ext cx="6513603" cy="767520"/>
        </a:xfrm>
        <a:prstGeom prst="roundRect">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Existing SBA Loan Relief </a:t>
          </a:r>
          <a:endParaRPr lang="en-US" sz="3200" kern="1200" dirty="0"/>
        </a:p>
      </dsp:txBody>
      <dsp:txXfrm>
        <a:off x="37467" y="3758500"/>
        <a:ext cx="6438669" cy="692586"/>
      </dsp:txXfrm>
    </dsp:sp>
    <dsp:sp modelId="{88C5C75F-6B4C-41C2-8D67-94A670A640A0}">
      <dsp:nvSpPr>
        <dsp:cNvPr id="0" name=""/>
        <dsp:cNvSpPr/>
      </dsp:nvSpPr>
      <dsp:spPr>
        <a:xfrm>
          <a:off x="0" y="4488553"/>
          <a:ext cx="6513603"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kern="1200" dirty="0">
              <a:solidFill>
                <a:schemeClr val="tx1"/>
              </a:solidFill>
            </a:rPr>
            <a:t>$17 billion</a:t>
          </a:r>
        </a:p>
        <a:p>
          <a:pPr marL="228600" lvl="1" indent="-228600" algn="l" defTabSz="1111250">
            <a:lnSpc>
              <a:spcPct val="90000"/>
            </a:lnSpc>
            <a:spcBef>
              <a:spcPct val="0"/>
            </a:spcBef>
            <a:spcAft>
              <a:spcPct val="20000"/>
            </a:spcAft>
            <a:buChar char="•"/>
          </a:pPr>
          <a:r>
            <a:rPr lang="en-US" sz="2500" kern="1200" dirty="0">
              <a:solidFill>
                <a:schemeClr val="tx1"/>
              </a:solidFill>
            </a:rPr>
            <a:t>SBA will cover all loan payments for existing borrowers for up to six months. </a:t>
          </a:r>
          <a:r>
            <a:rPr lang="en-US" sz="2500" kern="1200" dirty="0">
              <a:solidFill>
                <a:schemeClr val="bg1"/>
              </a:solidFill>
            </a:rPr>
            <a:t>six months</a:t>
          </a:r>
        </a:p>
      </dsp:txBody>
      <dsp:txXfrm>
        <a:off x="0" y="4488553"/>
        <a:ext cx="6513603" cy="12254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8556D-72D8-430D-BEB3-7F5D44E7100F}">
      <dsp:nvSpPr>
        <dsp:cNvPr id="0" name=""/>
        <dsp:cNvSpPr/>
      </dsp:nvSpPr>
      <dsp:spPr>
        <a:xfrm>
          <a:off x="1283"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668E07-C7F6-4840-BFD5-71D698F84CF0}">
      <dsp:nvSpPr>
        <dsp:cNvPr id="0" name=""/>
        <dsp:cNvSpPr/>
      </dsp:nvSpPr>
      <dsp:spPr>
        <a:xfrm>
          <a:off x="501904"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Allows NOLS from 2018-2020 to be carried back five years </a:t>
          </a:r>
          <a:endParaRPr lang="en-US" sz="3600" kern="1200" dirty="0"/>
        </a:p>
      </dsp:txBody>
      <dsp:txXfrm>
        <a:off x="585701" y="1066737"/>
        <a:ext cx="4337991" cy="2693452"/>
      </dsp:txXfrm>
    </dsp:sp>
    <dsp:sp modelId="{A089723B-CAA5-489E-B3E4-4B5D771BDF4D}">
      <dsp:nvSpPr>
        <dsp:cNvPr id="0" name=""/>
        <dsp:cNvSpPr/>
      </dsp:nvSpPr>
      <dsp:spPr>
        <a:xfrm>
          <a:off x="5508110" y="507350"/>
          <a:ext cx="4505585" cy="286104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F15125-9F51-4D14-9410-10F278EEF454}">
      <dsp:nvSpPr>
        <dsp:cNvPr id="0" name=""/>
        <dsp:cNvSpPr/>
      </dsp:nvSpPr>
      <dsp:spPr>
        <a:xfrm>
          <a:off x="6008730" y="982940"/>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Removes the taxable income limitation to allow an NOL to fully offset income</a:t>
          </a:r>
          <a:endParaRPr lang="en-US" sz="3600" kern="1200"/>
        </a:p>
      </dsp:txBody>
      <dsp:txXfrm>
        <a:off x="6092527" y="1066737"/>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0CC98-0F40-482E-9416-41779CC28609}" type="datetimeFigureOut">
              <a:rPr lang="en-US" smtClean="0"/>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A25042-FFFE-4A11-BACB-521A7314DA61}" type="slidenum">
              <a:rPr lang="en-US" smtClean="0"/>
              <a:t>‹#›</a:t>
            </a:fld>
            <a:endParaRPr lang="en-US"/>
          </a:p>
        </p:txBody>
      </p:sp>
    </p:spTree>
    <p:extLst>
      <p:ext uri="{BB962C8B-B14F-4D97-AF65-F5344CB8AC3E}">
        <p14:creationId xmlns:p14="http://schemas.microsoft.com/office/powerpoint/2010/main" val="389887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19A25042-FFFE-4A11-BACB-521A7314DA61}" type="slidenum">
              <a:rPr lang="en-US" smtClean="0"/>
              <a:t>1</a:t>
            </a:fld>
            <a:endParaRPr lang="en-US"/>
          </a:p>
        </p:txBody>
      </p:sp>
    </p:spTree>
    <p:extLst>
      <p:ext uri="{BB962C8B-B14F-4D97-AF65-F5344CB8AC3E}">
        <p14:creationId xmlns:p14="http://schemas.microsoft.com/office/powerpoint/2010/main" val="2213679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19A25042-FFFE-4A11-BACB-521A7314DA61}" type="slidenum">
              <a:rPr lang="en-US" smtClean="0"/>
              <a:t>11</a:t>
            </a:fld>
            <a:endParaRPr lang="en-US"/>
          </a:p>
        </p:txBody>
      </p:sp>
    </p:spTree>
    <p:extLst>
      <p:ext uri="{BB962C8B-B14F-4D97-AF65-F5344CB8AC3E}">
        <p14:creationId xmlns:p14="http://schemas.microsoft.com/office/powerpoint/2010/main" val="197940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F167B637-F1AE-4B64-BB04-31D74DDC0C34}" type="slidenum">
              <a:rPr lang="en-US" smtClean="0"/>
              <a:t>12</a:t>
            </a:fld>
            <a:endParaRPr lang="en-US"/>
          </a:p>
        </p:txBody>
      </p:sp>
    </p:spTree>
    <p:extLst>
      <p:ext uri="{BB962C8B-B14F-4D97-AF65-F5344CB8AC3E}">
        <p14:creationId xmlns:p14="http://schemas.microsoft.com/office/powerpoint/2010/main" val="2818253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19A25042-FFFE-4A11-BACB-521A7314DA61}" type="slidenum">
              <a:rPr lang="en-US" smtClean="0"/>
              <a:t>14</a:t>
            </a:fld>
            <a:endParaRPr lang="en-US"/>
          </a:p>
        </p:txBody>
      </p:sp>
    </p:spTree>
    <p:extLst>
      <p:ext uri="{BB962C8B-B14F-4D97-AF65-F5344CB8AC3E}">
        <p14:creationId xmlns:p14="http://schemas.microsoft.com/office/powerpoint/2010/main" val="5121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A820DB38-245C-47A5-A7DE-A08BF4E39E93}" type="slidenum">
              <a:rPr lang="en-US" smtClean="0"/>
              <a:t>15</a:t>
            </a:fld>
            <a:endParaRPr lang="en-US"/>
          </a:p>
        </p:txBody>
      </p:sp>
    </p:spTree>
    <p:extLst>
      <p:ext uri="{BB962C8B-B14F-4D97-AF65-F5344CB8AC3E}">
        <p14:creationId xmlns:p14="http://schemas.microsoft.com/office/powerpoint/2010/main" val="134287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A820DB38-245C-47A5-A7DE-A08BF4E39E93}" type="slidenum">
              <a:rPr lang="en-US" smtClean="0"/>
              <a:t>17</a:t>
            </a:fld>
            <a:endParaRPr lang="en-US"/>
          </a:p>
        </p:txBody>
      </p:sp>
    </p:spTree>
    <p:extLst>
      <p:ext uri="{BB962C8B-B14F-4D97-AF65-F5344CB8AC3E}">
        <p14:creationId xmlns:p14="http://schemas.microsoft.com/office/powerpoint/2010/main" val="901705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solidFill>
                  <a:schemeClr val="bg1"/>
                </a:solidFill>
              </a:rPr>
              <a:t>N</a:t>
            </a:r>
          </a:p>
          <a:p>
            <a:pPr defTabSz="924916">
              <a:defRPr/>
            </a:pPr>
            <a:r>
              <a:rPr lang="en-US" b="1" dirty="0">
                <a:solidFill>
                  <a:schemeClr val="bg1"/>
                </a:solidFill>
              </a:rPr>
              <a:t>Existing Loan Relief</a:t>
            </a:r>
          </a:p>
          <a:p>
            <a:pPr defTabSz="924916">
              <a:defRPr/>
            </a:pPr>
            <a:r>
              <a:rPr lang="en-US" dirty="0">
                <a:solidFill>
                  <a:schemeClr val="bg1"/>
                </a:solidFill>
              </a:rPr>
              <a:t>SBA is required to pay the principal, interest, and associated fees owed on certain existing SBA loans and loans made in the next six months</a:t>
            </a:r>
          </a:p>
          <a:p>
            <a:pPr defTabSz="924916">
              <a:defRPr/>
            </a:pPr>
            <a:endParaRPr lang="en-US" dirty="0">
              <a:solidFill>
                <a:schemeClr val="bg1"/>
              </a:solidFill>
            </a:endParaRPr>
          </a:p>
          <a:p>
            <a:pPr defTabSz="924916">
              <a:defRPr/>
            </a:pPr>
            <a:r>
              <a:rPr lang="en-US" b="1" dirty="0">
                <a:solidFill>
                  <a:schemeClr val="bg1"/>
                </a:solidFill>
              </a:rPr>
              <a:t>Refinancing</a:t>
            </a:r>
          </a:p>
          <a:p>
            <a:pPr defTabSz="924916">
              <a:defRPr/>
            </a:pPr>
            <a:r>
              <a:rPr lang="en-US" b="0" dirty="0">
                <a:solidFill>
                  <a:schemeClr val="bg1"/>
                </a:solidFill>
              </a:rPr>
              <a:t>It allows a borrower who has an EIDL loan related to COVID-19 to apply for a PPP loan, with an option to refinance that loan into the PPP loan. However, the EIDL advance of up to $10,000 would be subtracted from the amount forgiven under the PPP. </a:t>
            </a:r>
            <a:r>
              <a:rPr lang="en-US" b="0" u="none" dirty="0">
                <a:solidFill>
                  <a:schemeClr val="bg1"/>
                </a:solidFill>
              </a:rPr>
              <a:t>Existing EIDL borrowers not related to COVID-19 are also eligible to apply for PPP for payroll assistance but they cannot refinance into a PPP.</a:t>
            </a:r>
          </a:p>
          <a:p>
            <a:endParaRPr lang="en-US" dirty="0"/>
          </a:p>
        </p:txBody>
      </p:sp>
      <p:sp>
        <p:nvSpPr>
          <p:cNvPr id="4" name="Slide Number Placeholder 3"/>
          <p:cNvSpPr>
            <a:spLocks noGrp="1"/>
          </p:cNvSpPr>
          <p:nvPr>
            <p:ph type="sldNum" sz="quarter" idx="5"/>
          </p:nvPr>
        </p:nvSpPr>
        <p:spPr/>
        <p:txBody>
          <a:bodyPr/>
          <a:lstStyle/>
          <a:p>
            <a:fld id="{F167B637-F1AE-4B64-BB04-31D74DDC0C34}" type="slidenum">
              <a:rPr lang="en-US" smtClean="0"/>
              <a:t>18</a:t>
            </a:fld>
            <a:endParaRPr lang="en-US"/>
          </a:p>
        </p:txBody>
      </p:sp>
    </p:spTree>
    <p:extLst>
      <p:ext uri="{BB962C8B-B14F-4D97-AF65-F5344CB8AC3E}">
        <p14:creationId xmlns:p14="http://schemas.microsoft.com/office/powerpoint/2010/main" val="353297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A820DB38-245C-47A5-A7DE-A08BF4E39E93}" type="slidenum">
              <a:rPr lang="en-US" smtClean="0"/>
              <a:t>19</a:t>
            </a:fld>
            <a:endParaRPr lang="en-US"/>
          </a:p>
        </p:txBody>
      </p:sp>
    </p:spTree>
    <p:extLst>
      <p:ext uri="{BB962C8B-B14F-4D97-AF65-F5344CB8AC3E}">
        <p14:creationId xmlns:p14="http://schemas.microsoft.com/office/powerpoint/2010/main" val="2121727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A820DB38-245C-47A5-A7DE-A08BF4E39E93}" type="slidenum">
              <a:rPr lang="en-US" smtClean="0"/>
              <a:t>21</a:t>
            </a:fld>
            <a:endParaRPr lang="en-US"/>
          </a:p>
        </p:txBody>
      </p:sp>
    </p:spTree>
    <p:extLst>
      <p:ext uri="{BB962C8B-B14F-4D97-AF65-F5344CB8AC3E}">
        <p14:creationId xmlns:p14="http://schemas.microsoft.com/office/powerpoint/2010/main" val="2584666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A820DB38-245C-47A5-A7DE-A08BF4E39E93}" type="slidenum">
              <a:rPr lang="en-US" smtClean="0"/>
              <a:t>22</a:t>
            </a:fld>
            <a:endParaRPr lang="en-US"/>
          </a:p>
        </p:txBody>
      </p:sp>
    </p:spTree>
    <p:extLst>
      <p:ext uri="{BB962C8B-B14F-4D97-AF65-F5344CB8AC3E}">
        <p14:creationId xmlns:p14="http://schemas.microsoft.com/office/powerpoint/2010/main" val="3593475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20DB38-245C-47A5-A7DE-A08BF4E39E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34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19A25042-FFFE-4A11-BACB-521A7314DA61}" type="slidenum">
              <a:rPr lang="en-US" smtClean="0"/>
              <a:t>2</a:t>
            </a:fld>
            <a:endParaRPr lang="en-US"/>
          </a:p>
        </p:txBody>
      </p:sp>
    </p:spTree>
    <p:extLst>
      <p:ext uri="{BB962C8B-B14F-4D97-AF65-F5344CB8AC3E}">
        <p14:creationId xmlns:p14="http://schemas.microsoft.com/office/powerpoint/2010/main" val="21483443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19A25042-FFFE-4A11-BACB-521A7314DA61}" type="slidenum">
              <a:rPr lang="en-US" smtClean="0"/>
              <a:t>24</a:t>
            </a:fld>
            <a:endParaRPr lang="en-US"/>
          </a:p>
        </p:txBody>
      </p:sp>
    </p:spTree>
    <p:extLst>
      <p:ext uri="{BB962C8B-B14F-4D97-AF65-F5344CB8AC3E}">
        <p14:creationId xmlns:p14="http://schemas.microsoft.com/office/powerpoint/2010/main" val="2477181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A820DB38-245C-47A5-A7DE-A08BF4E39E93}" type="slidenum">
              <a:rPr lang="en-US" smtClean="0"/>
              <a:t>25</a:t>
            </a:fld>
            <a:endParaRPr lang="en-US"/>
          </a:p>
        </p:txBody>
      </p:sp>
    </p:spTree>
    <p:extLst>
      <p:ext uri="{BB962C8B-B14F-4D97-AF65-F5344CB8AC3E}">
        <p14:creationId xmlns:p14="http://schemas.microsoft.com/office/powerpoint/2010/main" val="2578008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A820DB38-245C-47A5-A7DE-A08BF4E39E93}" type="slidenum">
              <a:rPr lang="en-US" smtClean="0"/>
              <a:t>26</a:t>
            </a:fld>
            <a:endParaRPr lang="en-US"/>
          </a:p>
        </p:txBody>
      </p:sp>
    </p:spTree>
    <p:extLst>
      <p:ext uri="{BB962C8B-B14F-4D97-AF65-F5344CB8AC3E}">
        <p14:creationId xmlns:p14="http://schemas.microsoft.com/office/powerpoint/2010/main" val="868316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A820DB38-245C-47A5-A7DE-A08BF4E39E93}" type="slidenum">
              <a:rPr lang="en-US" smtClean="0"/>
              <a:t>27</a:t>
            </a:fld>
            <a:endParaRPr lang="en-US"/>
          </a:p>
        </p:txBody>
      </p:sp>
    </p:spTree>
    <p:extLst>
      <p:ext uri="{BB962C8B-B14F-4D97-AF65-F5344CB8AC3E}">
        <p14:creationId xmlns:p14="http://schemas.microsoft.com/office/powerpoint/2010/main" val="211410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0DB38-245C-47A5-A7DE-A08BF4E39E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023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A820DB38-245C-47A5-A7DE-A08BF4E39E93}" type="slidenum">
              <a:rPr lang="en-US" smtClean="0"/>
              <a:t>29</a:t>
            </a:fld>
            <a:endParaRPr lang="en-US"/>
          </a:p>
        </p:txBody>
      </p:sp>
    </p:spTree>
    <p:extLst>
      <p:ext uri="{BB962C8B-B14F-4D97-AF65-F5344CB8AC3E}">
        <p14:creationId xmlns:p14="http://schemas.microsoft.com/office/powerpoint/2010/main" val="991641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a:t>
            </a:r>
          </a:p>
          <a:p>
            <a:pPr marL="171450" indent="-171450">
              <a:buFont typeface="Arial" panose="020B0604020202020204" pitchFamily="34" charset="0"/>
              <a:buChar char="•"/>
            </a:pPr>
            <a:r>
              <a:rPr lang="en-US" dirty="0"/>
              <a:t>Legislatures are moving quickly to ensure agencies and local governments have the funds to prepare and respond to the coronavirus outbreak. </a:t>
            </a:r>
          </a:p>
          <a:p>
            <a:pPr marL="171450" indent="-171450">
              <a:buFont typeface="Arial" panose="020B0604020202020204" pitchFamily="34" charset="0"/>
              <a:buChar char="•"/>
            </a:pPr>
            <a:r>
              <a:rPr lang="en-US" dirty="0"/>
              <a:t>Several states (highlighted in graphic) have enacted legislation that either appropriates additional funding for coronavirus related tasks or authorizes a transfer of funds from the states rainy day fund. </a:t>
            </a:r>
          </a:p>
          <a:p>
            <a:pPr marL="171450" indent="-171450">
              <a:buFont typeface="Arial" panose="020B0604020202020204" pitchFamily="34" charset="0"/>
              <a:buChar char="•"/>
            </a:pPr>
            <a:r>
              <a:rPr lang="en-US" dirty="0"/>
              <a:t>Following passage of the first three phases of federal stimulus, focus largely shifts to states as they assess budgets and determine where needs are to support residents and businesses at the state level</a:t>
            </a:r>
          </a:p>
          <a:p>
            <a:endParaRPr lang="en-US" dirty="0"/>
          </a:p>
        </p:txBody>
      </p:sp>
      <p:sp>
        <p:nvSpPr>
          <p:cNvPr id="4" name="Slide Number Placeholder 3"/>
          <p:cNvSpPr>
            <a:spLocks noGrp="1"/>
          </p:cNvSpPr>
          <p:nvPr>
            <p:ph type="sldNum" sz="quarter" idx="5"/>
          </p:nvPr>
        </p:nvSpPr>
        <p:spPr/>
        <p:txBody>
          <a:bodyPr/>
          <a:lstStyle/>
          <a:p>
            <a:fld id="{19A25042-FFFE-4A11-BACB-521A7314DA61}" type="slidenum">
              <a:rPr lang="en-US" smtClean="0"/>
              <a:t>30</a:t>
            </a:fld>
            <a:endParaRPr lang="en-US"/>
          </a:p>
        </p:txBody>
      </p:sp>
    </p:spTree>
    <p:extLst>
      <p:ext uri="{BB962C8B-B14F-4D97-AF65-F5344CB8AC3E}">
        <p14:creationId xmlns:p14="http://schemas.microsoft.com/office/powerpoint/2010/main" val="2118880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20DB38-245C-47A5-A7DE-A08BF4E39E9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462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F167B637-F1AE-4B64-BB04-31D74DDC0C34}" type="slidenum">
              <a:rPr lang="en-US" smtClean="0"/>
              <a:t>32</a:t>
            </a:fld>
            <a:endParaRPr lang="en-US"/>
          </a:p>
        </p:txBody>
      </p:sp>
    </p:spTree>
    <p:extLst>
      <p:ext uri="{BB962C8B-B14F-4D97-AF65-F5344CB8AC3E}">
        <p14:creationId xmlns:p14="http://schemas.microsoft.com/office/powerpoint/2010/main" val="2943588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19A25042-FFFE-4A11-BACB-521A7314DA61}" type="slidenum">
              <a:rPr lang="en-US" smtClean="0"/>
              <a:t>3</a:t>
            </a:fld>
            <a:endParaRPr lang="en-US"/>
          </a:p>
        </p:txBody>
      </p:sp>
    </p:spTree>
    <p:extLst>
      <p:ext uri="{BB962C8B-B14F-4D97-AF65-F5344CB8AC3E}">
        <p14:creationId xmlns:p14="http://schemas.microsoft.com/office/powerpoint/2010/main" val="248179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19A25042-FFFE-4A11-BACB-521A7314DA61}" type="slidenum">
              <a:rPr lang="en-US" smtClean="0"/>
              <a:t>4</a:t>
            </a:fld>
            <a:endParaRPr lang="en-US"/>
          </a:p>
        </p:txBody>
      </p:sp>
    </p:spTree>
    <p:extLst>
      <p:ext uri="{BB962C8B-B14F-4D97-AF65-F5344CB8AC3E}">
        <p14:creationId xmlns:p14="http://schemas.microsoft.com/office/powerpoint/2010/main" val="200285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G</a:t>
            </a:r>
          </a:p>
          <a:p>
            <a:pPr marL="0" indent="0">
              <a:buFont typeface="Arial" panose="020B0604020202020204" pitchFamily="34" charset="0"/>
              <a:buNone/>
            </a:pPr>
            <a:r>
              <a:rPr lang="en-US" dirty="0"/>
              <a:t>Paid Family and Sick Leave:</a:t>
            </a:r>
          </a:p>
          <a:p>
            <a:pPr marL="171450" indent="-171450">
              <a:buFont typeface="Arial" panose="020B0604020202020204" pitchFamily="34" charset="0"/>
              <a:buChar char="•"/>
            </a:pPr>
            <a:r>
              <a:rPr lang="en-US" dirty="0"/>
              <a:t>All employees of covered employers are eligible for two weeks of paid sick time for specified reasons related to COVID-19. Employees employed for at least 30 days are eligible for up to an additional 10 weeks of paid family leave to care for a child under certain circumstances related to COVID-19.</a:t>
            </a:r>
          </a:p>
          <a:p>
            <a:pPr marL="171450" indent="-171450">
              <a:buFont typeface="Arial" panose="020B0604020202020204" pitchFamily="34" charset="0"/>
              <a:buChar char="•"/>
            </a:pPr>
            <a:r>
              <a:rPr lang="en-US" dirty="0"/>
              <a:t>To help employers afford the new paid sick leave and paid FMLA benefits, businesses are able to seek reimbursement through tax credits applied against employer’s already-owed Social Security taxes. If that doesn’t fully offset costs, Treasury is authorized to help cover the rest with cash payouts and waive penalties for businesses for not submitting payroll taxes if they do so in anticipation of a refund under this law. </a:t>
            </a:r>
          </a:p>
          <a:p>
            <a:pPr marL="171450" indent="-171450">
              <a:buFont typeface="Arial" panose="020B0604020202020204" pitchFamily="34" charset="0"/>
              <a:buChar char="•"/>
            </a:pPr>
            <a:r>
              <a:rPr lang="en-US" dirty="0"/>
              <a:t>Treasury will soon be releasing a form for small businesses to request an expedited advance on their refund.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Unemployment Insurance</a:t>
            </a:r>
          </a:p>
          <a:p>
            <a:pPr marL="171450" indent="-171450">
              <a:buFont typeface="Arial" panose="020B0604020202020204" pitchFamily="34" charset="0"/>
              <a:buChar char="•"/>
            </a:pPr>
            <a:r>
              <a:rPr lang="en-US" dirty="0"/>
              <a:t>Allocates $1 billion in funds for state unemployment programs and gives states flexibility in providing UI to workers. </a:t>
            </a:r>
          </a:p>
          <a:p>
            <a:pPr marL="171450" indent="-171450">
              <a:buFont typeface="Arial" panose="020B0604020202020204" pitchFamily="34" charset="0"/>
              <a:buChar char="•"/>
            </a:pPr>
            <a:r>
              <a:rPr lang="en-US" dirty="0"/>
              <a:t>Eliminates need or employees to wait a week before becoming eligible for UI and eases work search requirements</a:t>
            </a:r>
          </a:p>
          <a:p>
            <a:endParaRPr lang="en-US" dirty="0"/>
          </a:p>
        </p:txBody>
      </p:sp>
      <p:sp>
        <p:nvSpPr>
          <p:cNvPr id="4" name="Slide Number Placeholder 3"/>
          <p:cNvSpPr>
            <a:spLocks noGrp="1"/>
          </p:cNvSpPr>
          <p:nvPr>
            <p:ph type="sldNum" sz="quarter" idx="5"/>
          </p:nvPr>
        </p:nvSpPr>
        <p:spPr/>
        <p:txBody>
          <a:bodyPr/>
          <a:lstStyle/>
          <a:p>
            <a:fld id="{19A25042-FFFE-4A11-BACB-521A7314DA61}" type="slidenum">
              <a:rPr lang="en-US" smtClean="0"/>
              <a:t>5</a:t>
            </a:fld>
            <a:endParaRPr lang="en-US"/>
          </a:p>
        </p:txBody>
      </p:sp>
    </p:spTree>
    <p:extLst>
      <p:ext uri="{BB962C8B-B14F-4D97-AF65-F5344CB8AC3E}">
        <p14:creationId xmlns:p14="http://schemas.microsoft.com/office/powerpoint/2010/main" val="4255211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19A25042-FFFE-4A11-BACB-521A7314DA61}" type="slidenum">
              <a:rPr lang="en-US" smtClean="0"/>
              <a:t>6</a:t>
            </a:fld>
            <a:endParaRPr lang="en-US"/>
          </a:p>
        </p:txBody>
      </p:sp>
    </p:spTree>
    <p:extLst>
      <p:ext uri="{BB962C8B-B14F-4D97-AF65-F5344CB8AC3E}">
        <p14:creationId xmlns:p14="http://schemas.microsoft.com/office/powerpoint/2010/main" val="173745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19A25042-FFFE-4A11-BACB-521A7314DA61}" type="slidenum">
              <a:rPr lang="en-US" smtClean="0"/>
              <a:t>7</a:t>
            </a:fld>
            <a:endParaRPr lang="en-US"/>
          </a:p>
        </p:txBody>
      </p:sp>
    </p:spTree>
    <p:extLst>
      <p:ext uri="{BB962C8B-B14F-4D97-AF65-F5344CB8AC3E}">
        <p14:creationId xmlns:p14="http://schemas.microsoft.com/office/powerpoint/2010/main" val="348737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t>
            </a:r>
          </a:p>
        </p:txBody>
      </p:sp>
      <p:sp>
        <p:nvSpPr>
          <p:cNvPr id="4" name="Slide Number Placeholder 3"/>
          <p:cNvSpPr>
            <a:spLocks noGrp="1"/>
          </p:cNvSpPr>
          <p:nvPr>
            <p:ph type="sldNum" sz="quarter" idx="5"/>
          </p:nvPr>
        </p:nvSpPr>
        <p:spPr/>
        <p:txBody>
          <a:bodyPr/>
          <a:lstStyle/>
          <a:p>
            <a:fld id="{19A25042-FFFE-4A11-BACB-521A7314DA61}" type="slidenum">
              <a:rPr lang="en-US" smtClean="0"/>
              <a:t>8</a:t>
            </a:fld>
            <a:endParaRPr lang="en-US"/>
          </a:p>
        </p:txBody>
      </p:sp>
    </p:spTree>
    <p:extLst>
      <p:ext uri="{BB962C8B-B14F-4D97-AF65-F5344CB8AC3E}">
        <p14:creationId xmlns:p14="http://schemas.microsoft.com/office/powerpoint/2010/main" val="1347634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
            </a:r>
          </a:p>
        </p:txBody>
      </p:sp>
      <p:sp>
        <p:nvSpPr>
          <p:cNvPr id="4" name="Slide Number Placeholder 3"/>
          <p:cNvSpPr>
            <a:spLocks noGrp="1"/>
          </p:cNvSpPr>
          <p:nvPr>
            <p:ph type="sldNum" sz="quarter" idx="5"/>
          </p:nvPr>
        </p:nvSpPr>
        <p:spPr/>
        <p:txBody>
          <a:bodyPr/>
          <a:lstStyle/>
          <a:p>
            <a:fld id="{19A25042-FFFE-4A11-BACB-521A7314DA61}" type="slidenum">
              <a:rPr lang="en-US" smtClean="0"/>
              <a:t>9</a:t>
            </a:fld>
            <a:endParaRPr lang="en-US"/>
          </a:p>
        </p:txBody>
      </p:sp>
    </p:spTree>
    <p:extLst>
      <p:ext uri="{BB962C8B-B14F-4D97-AF65-F5344CB8AC3E}">
        <p14:creationId xmlns:p14="http://schemas.microsoft.com/office/powerpoint/2010/main" val="2973435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3ABC-E1A4-44BC-98C5-B57DD98452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C3C159-F9B9-4768-8751-53BE09C7C5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CEFF8B-36C2-48F4-8709-8C4AC2FF74DE}"/>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0A5F9257-E486-4AAB-9340-45021E37A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52A49-E019-4D77-8349-D73DE5A4DDAC}"/>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367085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B8484-FFD0-4435-8615-3F53136B10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28EF24-7687-49A9-B691-0C0FADC38E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4F655-52E4-4667-8B3B-BDA326940A6B}"/>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98EC15C3-70CC-4FB9-91B5-424D54DB0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D8184-95B0-4D11-8D52-6C16F78C6DCF}"/>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2393973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6CA5FA-FB05-4457-9261-5FDFCB74FE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FB3114-9332-455D-8417-D3341B4F1C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03ED3-1DA1-41BD-9AD9-C2FB49A93FC8}"/>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A4CB9437-3CB6-4BAD-ABAE-A602B0ADB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7CFE9-DED8-46CB-AC5B-E42098B05621}"/>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2882433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8CB60-0C5D-47FE-B305-E6E8499FC6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5A8ADC-C4B9-4780-A02A-D58064B6B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D02C2-5223-4C48-B1EA-79B0F1E2AC45}"/>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CCE95D83-76BA-4254-A4E3-777CEAB43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89ACF4-FEB9-4EE5-A85E-404599953878}"/>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67083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65CF0-AF6D-4530-9AAE-41D90F2844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CD4805-019E-4FD7-811E-0D8531727B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BC02EE-9172-4CA4-A341-DE090160F1D7}"/>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2E04682B-604D-4B2C-B798-C4AFA44C0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94B8B0-92C5-4680-9967-AE743794C6FB}"/>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683248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6367-6FC1-4A65-847E-364E6BBAE7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BFE154-C3D0-45C7-8CEE-8E492E3A30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A2AA6C-BB5B-4D34-9C1C-BA09BB8D82E8}"/>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C139795A-BB53-4185-978C-67ACA71E3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15A8C-889E-4DC3-A103-A6E5C447960D}"/>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26018632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1D1E-C200-4A7C-9579-7AE4D48A41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328982-2E92-4E81-AB86-DDCA538F29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81E979-9385-46D3-AF65-B683884344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91D75-594A-4C08-B4F8-2CEB8B9A0E23}"/>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6" name="Footer Placeholder 5">
            <a:extLst>
              <a:ext uri="{FF2B5EF4-FFF2-40B4-BE49-F238E27FC236}">
                <a16:creationId xmlns:a16="http://schemas.microsoft.com/office/drawing/2014/main" id="{A3E99D44-B81C-4889-B591-A2951172A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28AA74-D6F7-4054-9A73-569ED6FEC292}"/>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138527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22CC-EEBD-4C71-9FB5-678EF94F03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D8129B-F940-4DA2-9093-4B9C672731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B0368C-8F6C-4850-8384-6D30A5149F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EBE17F-8898-42BC-B785-3CB6BF6E8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0189FA-A3C1-410B-88E7-881D0EC820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C948E0-2A1C-4C7C-A425-535D3183EEC6}"/>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8" name="Footer Placeholder 7">
            <a:extLst>
              <a:ext uri="{FF2B5EF4-FFF2-40B4-BE49-F238E27FC236}">
                <a16:creationId xmlns:a16="http://schemas.microsoft.com/office/drawing/2014/main" id="{94006F60-A709-4997-A7F2-669045D88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E9229-C800-4CF3-A30B-BF005EEFC49E}"/>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97033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CDB44-80AD-421E-91D3-BA1460CD0C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A5ED1D-45EB-4C9C-BD2F-A57D0417210A}"/>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4" name="Footer Placeholder 3">
            <a:extLst>
              <a:ext uri="{FF2B5EF4-FFF2-40B4-BE49-F238E27FC236}">
                <a16:creationId xmlns:a16="http://schemas.microsoft.com/office/drawing/2014/main" id="{79243F10-9F30-4DCE-81A0-E6BBCA0E1C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B5DA87-EA5A-4318-BF10-50734F0C8986}"/>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64220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0704A4-CC72-45F6-9149-3395405F4710}"/>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3" name="Footer Placeholder 2">
            <a:extLst>
              <a:ext uri="{FF2B5EF4-FFF2-40B4-BE49-F238E27FC236}">
                <a16:creationId xmlns:a16="http://schemas.microsoft.com/office/drawing/2014/main" id="{5B9E20FE-0FD0-4E77-968E-798EB65312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F4FA1C-896E-41DD-B135-76CF03981095}"/>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16434838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6530-CC73-4A38-BD7F-775A3A4C9E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E4012F-DCC3-4EC5-892C-0B711253C3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7C67BE-B870-4FBF-996E-D9B31FA14C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48C72-0C82-4570-B3F3-FCB0F781D0E3}"/>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6" name="Footer Placeholder 5">
            <a:extLst>
              <a:ext uri="{FF2B5EF4-FFF2-40B4-BE49-F238E27FC236}">
                <a16:creationId xmlns:a16="http://schemas.microsoft.com/office/drawing/2014/main" id="{47600F48-AB6B-40DD-B925-A46C68FF0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BE4B4-2C31-4FCE-B4F5-956CC7E630DA}"/>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174975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5A47-5B11-444A-AC21-2E1C9FEC9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32BEF9-77ED-4A3E-8FBF-842D10D9E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C8D4A-4BD4-4D21-A3EF-3FA2096CF030}"/>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55F91C9D-1FE4-4306-BC94-8D55FADDC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ABEA23-8AC5-4681-92CA-B50055C52E4B}"/>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758451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9B883-819F-4409-8143-53A90E1AC5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588181-D616-4360-B832-3EE5ECB0C5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0F5955-6554-404C-9E2D-24147D4A4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C9E66-067D-4498-B9EE-86A9AFBFA992}"/>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6" name="Footer Placeholder 5">
            <a:extLst>
              <a:ext uri="{FF2B5EF4-FFF2-40B4-BE49-F238E27FC236}">
                <a16:creationId xmlns:a16="http://schemas.microsoft.com/office/drawing/2014/main" id="{44181934-28E3-469C-9C0F-C996C05BD8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DD0CAA-F87A-46D6-A6FE-9A1D37254732}"/>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1655173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4888-DC7F-49ED-BE93-F875188BD6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99CD2F-D63A-4791-9C8A-A7358ADEC3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80203-B3C2-40BE-8DC9-47FCDFD06A9A}"/>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04E7BF54-37A1-4D7F-BFAD-47AD3385F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EB975-E09A-4DDC-B464-C54B71636A05}"/>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156814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ABD9DF-F22B-46DF-8779-2B1D99F27F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620193-3B93-440B-A5A4-4138A6FEBD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CE577-55F3-45C1-A65A-6641D60D6865}"/>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07F66543-6420-4852-9438-49BD04AD36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52191-8ECF-4A30-A9C8-3F438F973A2A}"/>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2314390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04F9-F76A-8847-83CC-963AB2EBA4A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3590528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4604F9-F76A-8847-83CC-963AB2EBA4A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2957062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4604F9-F76A-8847-83CC-963AB2EBA4A8}"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3001896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4604F9-F76A-8847-83CC-963AB2EBA4A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3709876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04F9-F76A-8847-83CC-963AB2EBA4A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14744879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4604F9-F76A-8847-83CC-963AB2EBA4A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5254826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4604F9-F76A-8847-83CC-963AB2EBA4A8}"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116072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1F0E-49EC-489F-9FBD-D3071C6094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8316EF-3203-4C04-BC68-6E64ADF1F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8D6BA7-C79A-44D2-ABF4-9E2AC6788A5C}"/>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56421C9B-5B64-4870-A8E7-8F00AEE70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0C1C3E-1CC8-47F3-9AFB-164014E03DED}"/>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2021360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4604F9-F76A-8847-83CC-963AB2EBA4A8}"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2099072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94604F9-F76A-8847-83CC-963AB2EBA4A8}"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2451057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604F9-F76A-8847-83CC-963AB2EBA4A8}"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3280390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4604F9-F76A-8847-83CC-963AB2EBA4A8}"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48689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4604F9-F76A-8847-83CC-963AB2EBA4A8}"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18722939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04F9-F76A-8847-83CC-963AB2EBA4A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2604574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604F9-F76A-8847-83CC-963AB2EBA4A8}"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A63458-1339-6848-87B7-6C7328D3F696}" type="slidenum">
              <a:rPr lang="en-US" smtClean="0"/>
              <a:t>‹#›</a:t>
            </a:fld>
            <a:endParaRPr lang="en-US"/>
          </a:p>
        </p:txBody>
      </p:sp>
    </p:spTree>
    <p:extLst>
      <p:ext uri="{BB962C8B-B14F-4D97-AF65-F5344CB8AC3E}">
        <p14:creationId xmlns:p14="http://schemas.microsoft.com/office/powerpoint/2010/main" val="404026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E504-5A5E-4E17-999E-28AE794F7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7148E7-1D68-4D86-A695-4F455F78E5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ED2EA0-4F9D-42D9-93EE-1AD19A2866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0B8232-700A-4DB1-8CE5-063376B4056B}"/>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6" name="Footer Placeholder 5">
            <a:extLst>
              <a:ext uri="{FF2B5EF4-FFF2-40B4-BE49-F238E27FC236}">
                <a16:creationId xmlns:a16="http://schemas.microsoft.com/office/drawing/2014/main" id="{9396E093-0225-42E6-AA48-3106CE48D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76049-F5CA-4ED4-8BC1-E9C9E4D172E5}"/>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23045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2EAFB-22AE-4327-9C6B-4CDB7ADAF5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5DAD36-9F11-4D81-BC56-732AB0BBC0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2B6B86-9DE3-476A-B3D4-BDBA91806A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C46E04-D834-45D4-933E-4FC7E0561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1A370-FBA1-4AD3-B0BA-290FEB222B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A6B6FA-4810-4E32-88DD-045EDC806560}"/>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8" name="Footer Placeholder 7">
            <a:extLst>
              <a:ext uri="{FF2B5EF4-FFF2-40B4-BE49-F238E27FC236}">
                <a16:creationId xmlns:a16="http://schemas.microsoft.com/office/drawing/2014/main" id="{7953A836-7CC3-4F0E-8AC6-848123607B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AE3658-AE5A-41FF-A04C-1CA544BCFA4F}"/>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104008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91C8-24F6-4B7B-A97B-25C9F1D3A3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AEA7EA-5798-4EEE-8B91-362CBF203142}"/>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4" name="Footer Placeholder 3">
            <a:extLst>
              <a:ext uri="{FF2B5EF4-FFF2-40B4-BE49-F238E27FC236}">
                <a16:creationId xmlns:a16="http://schemas.microsoft.com/office/drawing/2014/main" id="{84A8AEE1-4732-4844-8053-05532C1E61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DE4EF-1AF1-4751-A422-73A3B68E5FA2}"/>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9784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CB152B-875E-4C64-9A9F-620A83212795}"/>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3" name="Footer Placeholder 2">
            <a:extLst>
              <a:ext uri="{FF2B5EF4-FFF2-40B4-BE49-F238E27FC236}">
                <a16:creationId xmlns:a16="http://schemas.microsoft.com/office/drawing/2014/main" id="{6981A9A5-18B0-4628-B97B-64401AA1E6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98FC87-69EC-4C50-B9D4-AA33DE794866}"/>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378319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C2E4-E738-4D0A-B8AB-FD2F21C56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CD618F-6440-44BA-9F91-CF187650B5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F28C1D-A899-4FCB-98B4-68BA589C92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6E2F70-740D-40A1-AF0A-47E31999C207}"/>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6" name="Footer Placeholder 5">
            <a:extLst>
              <a:ext uri="{FF2B5EF4-FFF2-40B4-BE49-F238E27FC236}">
                <a16:creationId xmlns:a16="http://schemas.microsoft.com/office/drawing/2014/main" id="{FDDEEA78-3C61-4217-A4E5-2CFAE194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E1AAE8-6B5F-49B8-9A1D-2D9A3481486F}"/>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59580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1976-E096-454C-801D-69D256782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4AC3F9-DF81-4DB1-82D0-21F3CD4650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48B5E4-A599-4D99-82BC-26352E674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35EB33-1BD2-4AD6-AE6A-AD808C1486E8}"/>
              </a:ext>
            </a:extLst>
          </p:cNvPr>
          <p:cNvSpPr>
            <a:spLocks noGrp="1"/>
          </p:cNvSpPr>
          <p:nvPr>
            <p:ph type="dt" sz="half" idx="10"/>
          </p:nvPr>
        </p:nvSpPr>
        <p:spPr/>
        <p:txBody>
          <a:bodyPr/>
          <a:lstStyle/>
          <a:p>
            <a:fld id="{319DCB1D-131B-445E-8FCC-EA3BC65EE6F9}" type="datetimeFigureOut">
              <a:rPr lang="en-US" smtClean="0"/>
              <a:t>4/3/2020</a:t>
            </a:fld>
            <a:endParaRPr lang="en-US"/>
          </a:p>
        </p:txBody>
      </p:sp>
      <p:sp>
        <p:nvSpPr>
          <p:cNvPr id="6" name="Footer Placeholder 5">
            <a:extLst>
              <a:ext uri="{FF2B5EF4-FFF2-40B4-BE49-F238E27FC236}">
                <a16:creationId xmlns:a16="http://schemas.microsoft.com/office/drawing/2014/main" id="{7961A577-E422-4207-9DDA-43B5CCBD1F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F5B9E8-3B7B-4047-B4C9-A82B21F812E2}"/>
              </a:ext>
            </a:extLst>
          </p:cNvPr>
          <p:cNvSpPr>
            <a:spLocks noGrp="1"/>
          </p:cNvSpPr>
          <p:nvPr>
            <p:ph type="sldNum" sz="quarter" idx="12"/>
          </p:nvPr>
        </p:nvSpPr>
        <p:spPr/>
        <p:txBody>
          <a:bodyPr/>
          <a:lstStyle/>
          <a:p>
            <a:fld id="{CDC5A855-41E4-4A1B-B041-4B37351F7D9D}" type="slidenum">
              <a:rPr lang="en-US" smtClean="0"/>
              <a:t>‹#›</a:t>
            </a:fld>
            <a:endParaRPr lang="en-US"/>
          </a:p>
        </p:txBody>
      </p:sp>
    </p:spTree>
    <p:extLst>
      <p:ext uri="{BB962C8B-B14F-4D97-AF65-F5344CB8AC3E}">
        <p14:creationId xmlns:p14="http://schemas.microsoft.com/office/powerpoint/2010/main" val="286534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6479CC-14BE-4CFE-B24F-B11EE948CD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E39F38-C7A1-45D8-8272-C5AC6EDDE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723ACB-E5EF-4889-B434-5CE28803A5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F1931B5E-76CA-43AA-9C42-CFE90C189E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2CAF2C-AC9A-4FD9-87EA-175993C71C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5A855-41E4-4A1B-B041-4B37351F7D9D}" type="slidenum">
              <a:rPr lang="en-US" smtClean="0"/>
              <a:t>‹#›</a:t>
            </a:fld>
            <a:endParaRPr lang="en-US"/>
          </a:p>
        </p:txBody>
      </p:sp>
    </p:spTree>
    <p:extLst>
      <p:ext uri="{BB962C8B-B14F-4D97-AF65-F5344CB8AC3E}">
        <p14:creationId xmlns:p14="http://schemas.microsoft.com/office/powerpoint/2010/main" val="799690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B68F8-6E7B-4A93-AF97-E02EB5EACF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88C204-C79D-4AD6-BEB4-F2672DDD1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9B15B-7593-4B8B-AB2C-EB159F4FE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DCB1D-131B-445E-8FCC-EA3BC65EE6F9}" type="datetimeFigureOut">
              <a:rPr lang="en-US" smtClean="0"/>
              <a:t>4/3/2020</a:t>
            </a:fld>
            <a:endParaRPr lang="en-US"/>
          </a:p>
        </p:txBody>
      </p:sp>
      <p:sp>
        <p:nvSpPr>
          <p:cNvPr id="5" name="Footer Placeholder 4">
            <a:extLst>
              <a:ext uri="{FF2B5EF4-FFF2-40B4-BE49-F238E27FC236}">
                <a16:creationId xmlns:a16="http://schemas.microsoft.com/office/drawing/2014/main" id="{21DDBD43-5571-4057-A0DA-02F97C00AB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9CB706-8B51-422A-BBED-63C37C2B7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5A855-41E4-4A1B-B041-4B37351F7D9D}" type="slidenum">
              <a:rPr lang="en-US" smtClean="0"/>
              <a:t>‹#›</a:t>
            </a:fld>
            <a:endParaRPr lang="en-US"/>
          </a:p>
        </p:txBody>
      </p:sp>
    </p:spTree>
    <p:extLst>
      <p:ext uri="{BB962C8B-B14F-4D97-AF65-F5344CB8AC3E}">
        <p14:creationId xmlns:p14="http://schemas.microsoft.com/office/powerpoint/2010/main" val="381936221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604F9-F76A-8847-83CC-963AB2EBA4A8}" type="datetimeFigureOut">
              <a:rPr lang="en-US" smtClean="0"/>
              <a:t>4/3/2020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63458-1339-6848-87B7-6C7328D3F696}" type="slidenum">
              <a:rPr lang="en-US" smtClean="0"/>
              <a:t>‹#›</a:t>
            </a:fld>
            <a:endParaRPr lang="en-US"/>
          </a:p>
        </p:txBody>
      </p:sp>
      <p:pic>
        <p:nvPicPr>
          <p:cNvPr id="7" name="Picture 6">
            <a:extLst>
              <a:ext uri="{FF2B5EF4-FFF2-40B4-BE49-F238E27FC236}">
                <a16:creationId xmlns:a16="http://schemas.microsoft.com/office/drawing/2014/main" id="{021D992C-5A22-4CBD-87C0-A9F6D83C6541}"/>
              </a:ext>
            </a:extLst>
          </p:cNvPr>
          <p:cNvPicPr>
            <a:picLocks noChangeAspect="1"/>
          </p:cNvPicPr>
          <p:nvPr userDrawn="1"/>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1862117899"/>
      </p:ext>
    </p:extLst>
  </p:cSld>
  <p:clrMap bg1="lt1" tx1="dk1" bg2="lt2" tx2="dk2" accent1="accent1" accent2="accent2" accent3="accent3" accent4="accent4" accent5="accent5" accent6="accent6" hlink="hlink" folHlink="folHlink"/>
  <p:sldLayoutIdLst>
    <p:sldLayoutId id="2147483674" r:id="rId1"/>
    <p:sldLayoutId id="2147483673" r:id="rId2"/>
    <p:sldLayoutId id="214748367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9DCB1D-131B-445E-8FCC-EA3BC65EE6F9}" type="datetimeFigureOut">
              <a:rPr lang="en-US" smtClean="0"/>
              <a:t>4/3/2020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C5A855-41E4-4A1B-B041-4B37351F7D9D}" type="slidenum">
              <a:rPr lang="en-US" smtClean="0"/>
              <a:t>‹#›</a:t>
            </a:fld>
            <a:endParaRPr lang="en-US"/>
          </a:p>
        </p:txBody>
      </p:sp>
      <p:pic>
        <p:nvPicPr>
          <p:cNvPr id="7" name="Picture 6">
            <a:extLst>
              <a:ext uri="{FF2B5EF4-FFF2-40B4-BE49-F238E27FC236}">
                <a16:creationId xmlns:a16="http://schemas.microsoft.com/office/drawing/2014/main" id="{12DC4BA9-DB6A-4C0C-A936-661F902DBA1F}"/>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7812295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4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45.sv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31.xml.rels><?xml version="1.0" encoding="UTF-8" standalone="yes"?>
<Relationships xmlns="http://schemas.openxmlformats.org/package/2006/relationships"><Relationship Id="rId8" Type="http://schemas.openxmlformats.org/officeDocument/2006/relationships/hyperlink" Target="http://nmma.net/assets/cabinets/Cabinet488/NMMA_COVID%20State%20Resources%20One%20Pager_3.31.20.pdf" TargetMode="External"/><Relationship Id="rId3" Type="http://schemas.openxmlformats.org/officeDocument/2006/relationships/hyperlink" Target="https://www.nmma.org/coronavirus" TargetMode="External"/><Relationship Id="rId7" Type="http://schemas.openxmlformats.org/officeDocument/2006/relationships/hyperlink" Target="http://nmma.net/assets/cabinets/Cabinet488/NMMA_Economic%20Relief%20Flow%20Chart.pdf"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hyperlink" Target="https://home.treasury.gov/system/files/136/Paycheck-Protection-Program-Application-3-30-2020-v3.pdf" TargetMode="External"/><Relationship Id="rId5" Type="http://schemas.openxmlformats.org/officeDocument/2006/relationships/hyperlink" Target="https://home.treasury.gov/system/files/136/PPP%20Borrower%20Information%20Fact%20Sheet.pdf" TargetMode="External"/><Relationship Id="rId10" Type="http://schemas.openxmlformats.org/officeDocument/2006/relationships/image" Target="../media/image49.svg"/><Relationship Id="rId4" Type="http://schemas.openxmlformats.org/officeDocument/2006/relationships/hyperlink" Target="https://www.uschamber.com/sites/default/files/023595_comm_corona_virus_smallbiz_loan_final.pdf" TargetMode="External"/><Relationship Id="rId9" Type="http://schemas.openxmlformats.org/officeDocument/2006/relationships/image" Target="../media/image4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DE4C27B6-DB04-4891-AF97-BA1671B17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arge white building&#10;&#10;Description automatically generated">
            <a:extLst>
              <a:ext uri="{FF2B5EF4-FFF2-40B4-BE49-F238E27FC236}">
                <a16:creationId xmlns:a16="http://schemas.microsoft.com/office/drawing/2014/main" id="{E16F46E6-B339-4330-8990-9318F060839C}"/>
              </a:ext>
            </a:extLst>
          </p:cNvPr>
          <p:cNvPicPr>
            <a:picLocks noChangeAspect="1"/>
          </p:cNvPicPr>
          <p:nvPr/>
        </p:nvPicPr>
        <p:blipFill rotWithShape="1">
          <a:blip r:embed="rId3"/>
          <a:srcRect l="3086" r="1890"/>
          <a:stretch/>
        </p:blipFill>
        <p:spPr>
          <a:xfrm>
            <a:off x="606719" y="-1"/>
            <a:ext cx="11585281" cy="6857999"/>
          </a:xfrm>
          <a:prstGeom prst="rect">
            <a:avLst/>
          </a:prstGeom>
          <a:solidFill>
            <a:schemeClr val="accent1">
              <a:lumMod val="75000"/>
            </a:schemeClr>
          </a:solidFill>
        </p:spPr>
      </p:pic>
      <p:sp>
        <p:nvSpPr>
          <p:cNvPr id="63" name="Rectangle 3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13B31A-8481-434C-915C-38D4E9C3A931}"/>
              </a:ext>
            </a:extLst>
          </p:cNvPr>
          <p:cNvSpPr>
            <a:spLocks noGrp="1"/>
          </p:cNvSpPr>
          <p:nvPr>
            <p:ph type="ctrTitle"/>
          </p:nvPr>
        </p:nvSpPr>
        <p:spPr>
          <a:xfrm>
            <a:off x="1036684" y="1152144"/>
            <a:ext cx="3953501" cy="3072393"/>
          </a:xfrm>
        </p:spPr>
        <p:txBody>
          <a:bodyPr>
            <a:normAutofit/>
          </a:bodyPr>
          <a:lstStyle/>
          <a:p>
            <a:pPr algn="l"/>
            <a:r>
              <a:rPr lang="en-US" sz="4300">
                <a:solidFill>
                  <a:schemeClr val="bg1"/>
                </a:solidFill>
              </a:rPr>
              <a:t>How the $2 Trillion Stimulus Package Helps Boating Industry Businesses</a:t>
            </a:r>
          </a:p>
        </p:txBody>
      </p:sp>
      <p:sp>
        <p:nvSpPr>
          <p:cNvPr id="40" name="Rectangle 3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5E0EAE70-C355-42D1-BF00-CA8A17A742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43" name="Rectangle 64">
              <a:extLst>
                <a:ext uri="{FF2B5EF4-FFF2-40B4-BE49-F238E27FC236}">
                  <a16:creationId xmlns:a16="http://schemas.microsoft.com/office/drawing/2014/main" id="{E6E58C95-A3F9-4C87-B9A5-32A7A75D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7B08CDDF-E602-4C1B-A248-A43292EB5D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6298B977-8F47-48C6-8454-11EF9478E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06A6FB8E-FB47-44B7-810F-B88B4CCA06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818DB8DB-4D04-42C0-BE68-842A9F29AE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DBCFEA99-52A4-4E8E-B9C9-3D39B0E32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A6C0BB10-7324-4D11-A497-57A85CDB6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D7440F2E-8192-4FDF-AE8F-2833B7F403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B9F7DA6A-1872-4697-A567-20A0115A0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98BC1544-07ED-411D-880C-58CB11491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BA70D948-9946-455F-8155-D274F01DA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807FCDBA-F7E3-4836-8253-15D212128F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D6A9BF83-5C67-44B0-883C-82BCAA192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94BA7F92-7961-489E-83BD-5518EB1E9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56ADE108-5AE8-4ACF-88B9-28A0B125B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75B2D25F-B666-4F19-816A-24456EAF46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A7D581F0-987F-45C5-A849-CC1B41222F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F388E533-92C3-428E-B078-81D6E1F2D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C68AEED3-AAB1-48A9-8FC3-C68AE6675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0A6CA6BC-FFA6-4C34-B200-6F61EE173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6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106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5538-58B1-CF44-A5A8-5B6D0B5A91C4}"/>
              </a:ext>
            </a:extLst>
          </p:cNvPr>
          <p:cNvSpPr>
            <a:spLocks noGrp="1"/>
          </p:cNvSpPr>
          <p:nvPr>
            <p:ph type="title"/>
          </p:nvPr>
        </p:nvSpPr>
        <p:spPr>
          <a:xfrm>
            <a:off x="831850" y="768350"/>
            <a:ext cx="10515600" cy="2852737"/>
          </a:xfrm>
        </p:spPr>
        <p:txBody>
          <a:bodyPr/>
          <a:lstStyle/>
          <a:p>
            <a:pPr algn="ctr"/>
            <a:r>
              <a:rPr lang="en-US" dirty="0"/>
              <a:t>Navigating the CARES Act </a:t>
            </a:r>
          </a:p>
        </p:txBody>
      </p:sp>
      <p:sp>
        <p:nvSpPr>
          <p:cNvPr id="3" name="Content Placeholder 2">
            <a:extLst>
              <a:ext uri="{FF2B5EF4-FFF2-40B4-BE49-F238E27FC236}">
                <a16:creationId xmlns:a16="http://schemas.microsoft.com/office/drawing/2014/main" id="{50C601E1-2541-A440-97CB-DE6EBCB507B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78515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52" name="Rectangle 22">
            <a:extLst>
              <a:ext uri="{FF2B5EF4-FFF2-40B4-BE49-F238E27FC236}">
                <a16:creationId xmlns:a16="http://schemas.microsoft.com/office/drawing/2014/main" id="{1E234CF4-802C-4AA1-B540-36C3B838C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4">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26">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8">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8344"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AF651-88B7-42DF-AC5C-8B76F14D1758}"/>
              </a:ext>
            </a:extLst>
          </p:cNvPr>
          <p:cNvSpPr>
            <a:spLocks noGrp="1"/>
          </p:cNvSpPr>
          <p:nvPr>
            <p:ph type="title"/>
          </p:nvPr>
        </p:nvSpPr>
        <p:spPr>
          <a:xfrm>
            <a:off x="1166650" y="1332952"/>
            <a:ext cx="3926898" cy="3921176"/>
          </a:xfrm>
        </p:spPr>
        <p:txBody>
          <a:bodyPr anchor="ctr">
            <a:normAutofit/>
          </a:bodyPr>
          <a:lstStyle/>
          <a:p>
            <a:r>
              <a:rPr lang="en-US" sz="5400" dirty="0"/>
              <a:t>CARES Act Wins for the Boating Industry</a:t>
            </a:r>
          </a:p>
        </p:txBody>
      </p:sp>
      <p:grpSp>
        <p:nvGrpSpPr>
          <p:cNvPr id="31" name="Group 30">
            <a:extLst>
              <a:ext uri="{FF2B5EF4-FFF2-40B4-BE49-F238E27FC236}">
                <a16:creationId xmlns:a16="http://schemas.microsoft.com/office/drawing/2014/main" id="{B0CED441-B73B-4907-9AF2-614CEAC6A1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32" name="Rectangle 64">
              <a:extLst>
                <a:ext uri="{FF2B5EF4-FFF2-40B4-BE49-F238E27FC236}">
                  <a16:creationId xmlns:a16="http://schemas.microsoft.com/office/drawing/2014/main" id="{A03170C9-14E4-4D47-827E-51518FA9CA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757EFF12-1826-499E-94C2-AF4400A66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0CC511B-2DB0-4523-82ED-40CCC5C7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6CB93565-67D6-49DD-8D4E-4685AC81A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AE9D45A7-FFB3-4E69-A4EC-FAA3489B0E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29467A6-0F59-4991-89B5-35408BD725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AA726CA1-9A94-4AF0-B9DD-3572C692A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EB03BD70-FD68-460B-A88B-005DAB5BE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C1040543-6AB1-4FE1-8946-59D0E7BB8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BEEF4851-38D3-48A2-B05D-2697716268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DEC37F16-C638-42B2-AA09-CA5142D85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0AC31779-80E9-4BF3-9703-F63FE8094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4">
              <a:extLst>
                <a:ext uri="{FF2B5EF4-FFF2-40B4-BE49-F238E27FC236}">
                  <a16:creationId xmlns:a16="http://schemas.microsoft.com/office/drawing/2014/main" id="{D71CA5FF-D764-4C4E-8854-E5875684F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81A1FA9D-7285-4D42-ADF3-BC14114B2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A1E40F6A-5F88-46D9-A510-00D54F0B8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938C555D-926A-4092-966E-1BC7E455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58D049FF-3E13-4E3E-A5BE-CF5253B8E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A16547CF-5B03-4E57-B466-A0FDCECADD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84C012C4-5959-40D5-8A7B-8542BD4B98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8C7DF75A-2C0D-4388-A295-397333ADBD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Content Placeholder 2">
            <a:extLst>
              <a:ext uri="{FF2B5EF4-FFF2-40B4-BE49-F238E27FC236}">
                <a16:creationId xmlns:a16="http://schemas.microsoft.com/office/drawing/2014/main" id="{8F207D5F-8E80-444C-BEEC-138D86A1CA4D}"/>
              </a:ext>
            </a:extLst>
          </p:cNvPr>
          <p:cNvSpPr>
            <a:spLocks noGrp="1"/>
          </p:cNvSpPr>
          <p:nvPr>
            <p:ph idx="1"/>
          </p:nvPr>
        </p:nvSpPr>
        <p:spPr>
          <a:xfrm>
            <a:off x="6421120" y="499833"/>
            <a:ext cx="5100320" cy="5581226"/>
          </a:xfrm>
        </p:spPr>
        <p:txBody>
          <a:bodyPr anchor="ctr">
            <a:normAutofit/>
          </a:bodyPr>
          <a:lstStyle/>
          <a:p>
            <a:pPr>
              <a:buFont typeface="Wingdings" panose="05000000000000000000" pitchFamily="2" charset="2"/>
              <a:buChar char="ü"/>
            </a:pPr>
            <a:r>
              <a:rPr lang="en-US" sz="2200" dirty="0"/>
              <a:t>$350 billion in small business loans </a:t>
            </a:r>
          </a:p>
          <a:p>
            <a:pPr lvl="1">
              <a:buFont typeface="Wingdings" panose="05000000000000000000" pitchFamily="2" charset="2"/>
              <a:buChar char="ü"/>
            </a:pPr>
            <a:r>
              <a:rPr lang="en-US" sz="2200" dirty="0"/>
              <a:t>SBA small business standard for boat builders &lt;1,000</a:t>
            </a:r>
          </a:p>
          <a:p>
            <a:pPr>
              <a:buFont typeface="Wingdings" panose="05000000000000000000" pitchFamily="2" charset="2"/>
              <a:buChar char="ü"/>
            </a:pPr>
            <a:r>
              <a:rPr lang="en-US" sz="2200" dirty="0"/>
              <a:t>Delayed payment of social security payroll taxes</a:t>
            </a:r>
          </a:p>
          <a:p>
            <a:pPr>
              <a:buFont typeface="Wingdings" panose="05000000000000000000" pitchFamily="2" charset="2"/>
              <a:buChar char="ü"/>
            </a:pPr>
            <a:r>
              <a:rPr lang="en-US" sz="2200" dirty="0"/>
              <a:t>Modifications for net operating losses to provide more cash flow</a:t>
            </a:r>
          </a:p>
          <a:p>
            <a:pPr>
              <a:buFont typeface="Wingdings" panose="05000000000000000000" pitchFamily="2" charset="2"/>
              <a:buChar char="ü"/>
            </a:pPr>
            <a:r>
              <a:rPr lang="en-US" sz="2200" dirty="0"/>
              <a:t>Temporary, full funding for state short-term compensation programs</a:t>
            </a:r>
          </a:p>
          <a:p>
            <a:pPr>
              <a:buFont typeface="Wingdings" panose="05000000000000000000" pitchFamily="2" charset="2"/>
              <a:buChar char="ü"/>
            </a:pPr>
            <a:r>
              <a:rPr lang="en-US" sz="2200" dirty="0"/>
              <a:t>U.S. Treasury new lending program targeted at medium-sized businesses (500-10,000 employees)</a:t>
            </a:r>
          </a:p>
          <a:p>
            <a:pPr>
              <a:buFont typeface="Wingdings" panose="05000000000000000000" pitchFamily="2" charset="2"/>
              <a:buChar char="ü"/>
            </a:pPr>
            <a:r>
              <a:rPr lang="en-US" sz="2200" dirty="0"/>
              <a:t>Grant program to educate and advise businesses to utilize new programs to assist with recovery</a:t>
            </a:r>
          </a:p>
          <a:p>
            <a:pPr>
              <a:buFont typeface="Wingdings" panose="05000000000000000000" pitchFamily="2" charset="2"/>
              <a:buChar char="ü"/>
            </a:pPr>
            <a:endParaRPr lang="en-US" sz="2200" dirty="0"/>
          </a:p>
        </p:txBody>
      </p:sp>
    </p:spTree>
    <p:extLst>
      <p:ext uri="{BB962C8B-B14F-4D97-AF65-F5344CB8AC3E}">
        <p14:creationId xmlns:p14="http://schemas.microsoft.com/office/powerpoint/2010/main" val="377409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1D61285-E4B2-47CF-8585-21B34F02245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kern="1200" dirty="0">
                <a:solidFill>
                  <a:schemeClr val="tx1"/>
                </a:solidFill>
                <a:ea typeface="+mj-ea"/>
                <a:cs typeface="+mj-cs"/>
              </a:rPr>
              <a:t>Direct Aid to Workers and Families </a:t>
            </a:r>
            <a:br>
              <a:rPr lang="en-US" kern="1200" dirty="0">
                <a:solidFill>
                  <a:schemeClr val="tx1"/>
                </a:solidFill>
                <a:latin typeface="+mj-lt"/>
                <a:ea typeface="+mj-ea"/>
                <a:cs typeface="+mj-cs"/>
              </a:rPr>
            </a:br>
            <a:endParaRPr lang="en-US" kern="1200" dirty="0">
              <a:solidFill>
                <a:schemeClr val="tx1"/>
              </a:solidFill>
              <a:latin typeface="+mj-lt"/>
              <a:ea typeface="+mj-ea"/>
              <a:cs typeface="+mj-cs"/>
            </a:endParaRPr>
          </a:p>
        </p:txBody>
      </p:sp>
      <p:graphicFrame>
        <p:nvGraphicFramePr>
          <p:cNvPr id="4" name="Diagram 3">
            <a:extLst>
              <a:ext uri="{FF2B5EF4-FFF2-40B4-BE49-F238E27FC236}">
                <a16:creationId xmlns:a16="http://schemas.microsoft.com/office/drawing/2014/main" id="{BFD798E4-8FF6-4D92-8221-63A073C80D83}"/>
              </a:ext>
            </a:extLst>
          </p:cNvPr>
          <p:cNvGraphicFramePr/>
          <p:nvPr>
            <p:extLst>
              <p:ext uri="{D42A27DB-BD31-4B8C-83A1-F6EECF244321}">
                <p14:modId xmlns:p14="http://schemas.microsoft.com/office/powerpoint/2010/main" val="1042990344"/>
              </p:ext>
            </p:extLst>
          </p:nvPr>
        </p:nvGraphicFramePr>
        <p:xfrm>
          <a:off x="595993" y="1159328"/>
          <a:ext cx="10757807" cy="48495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3318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9CDC-A592-6545-964C-7CC510D4A79E}"/>
              </a:ext>
            </a:extLst>
          </p:cNvPr>
          <p:cNvSpPr>
            <a:spLocks noGrp="1"/>
          </p:cNvSpPr>
          <p:nvPr>
            <p:ph type="ctrTitle"/>
          </p:nvPr>
        </p:nvSpPr>
        <p:spPr/>
        <p:txBody>
          <a:bodyPr/>
          <a:lstStyle/>
          <a:p>
            <a:r>
              <a:rPr lang="en-US" dirty="0"/>
              <a:t>Support for Small Businesses </a:t>
            </a:r>
          </a:p>
        </p:txBody>
      </p:sp>
      <p:sp>
        <p:nvSpPr>
          <p:cNvPr id="3" name="Subtitle 2">
            <a:extLst>
              <a:ext uri="{FF2B5EF4-FFF2-40B4-BE49-F238E27FC236}">
                <a16:creationId xmlns:a16="http://schemas.microsoft.com/office/drawing/2014/main" id="{8F650AAD-520E-BF44-B2C9-184F299FDA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7853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B6E1C3-FEB3-484A-8C9F-918F5782261C}"/>
              </a:ext>
            </a:extLst>
          </p:cNvPr>
          <p:cNvSpPr>
            <a:spLocks noGrp="1"/>
          </p:cNvSpPr>
          <p:nvPr>
            <p:ph idx="1"/>
          </p:nvPr>
        </p:nvSpPr>
        <p:spPr>
          <a:xfrm>
            <a:off x="838200" y="575129"/>
            <a:ext cx="10515600" cy="4351338"/>
          </a:xfrm>
        </p:spPr>
        <p:txBody>
          <a:bodyPr/>
          <a:lstStyle/>
          <a:p>
            <a:pPr marL="0" indent="0" algn="ctr">
              <a:buNone/>
            </a:pPr>
            <a:r>
              <a:rPr lang="en-US" dirty="0"/>
              <a:t>Are you a business with less than 500 employees or a boat manufacturer with less than 1,000?</a:t>
            </a:r>
          </a:p>
          <a:p>
            <a:pPr marL="0" indent="0">
              <a:buNone/>
            </a:pPr>
            <a:endParaRPr lang="en-US" dirty="0"/>
          </a:p>
        </p:txBody>
      </p:sp>
      <p:sp>
        <p:nvSpPr>
          <p:cNvPr id="11" name="TextBox 10">
            <a:extLst>
              <a:ext uri="{FF2B5EF4-FFF2-40B4-BE49-F238E27FC236}">
                <a16:creationId xmlns:a16="http://schemas.microsoft.com/office/drawing/2014/main" id="{6784F2B5-CAE5-3342-ACB9-BA1D52A0ADAC}"/>
              </a:ext>
            </a:extLst>
          </p:cNvPr>
          <p:cNvSpPr txBox="1"/>
          <p:nvPr/>
        </p:nvSpPr>
        <p:spPr>
          <a:xfrm>
            <a:off x="236568" y="3172945"/>
            <a:ext cx="5241863" cy="3139321"/>
          </a:xfrm>
          <a:prstGeom prst="rect">
            <a:avLst/>
          </a:prstGeom>
          <a:noFill/>
        </p:spPr>
        <p:txBody>
          <a:bodyPr wrap="square" rtlCol="0">
            <a:spAutoFit/>
          </a:bodyPr>
          <a:lstStyle/>
          <a:p>
            <a:pPr marL="285750" indent="-285750" algn="l">
              <a:buFont typeface="Wingdings" pitchFamily="2" charset="2"/>
              <a:buChar char="q"/>
            </a:pPr>
            <a:r>
              <a:rPr lang="en-US" dirty="0"/>
              <a:t>Emergency Economic Injury Disaster Loan</a:t>
            </a:r>
          </a:p>
          <a:p>
            <a:pPr marL="285750" indent="-285750" algn="l">
              <a:buFont typeface="Wingdings" pitchFamily="2" charset="2"/>
              <a:buChar char="q"/>
            </a:pPr>
            <a:r>
              <a:rPr lang="en-US" dirty="0"/>
              <a:t>Paycheck Protection Program</a:t>
            </a:r>
          </a:p>
          <a:p>
            <a:pPr marL="285750" indent="-285750" algn="l">
              <a:buFont typeface="Wingdings" pitchFamily="2" charset="2"/>
              <a:buChar char="q"/>
            </a:pPr>
            <a:r>
              <a:rPr lang="en-US" dirty="0"/>
              <a:t>Existing SBA loan relief</a:t>
            </a:r>
          </a:p>
          <a:p>
            <a:pPr marL="285750" indent="-285750" algn="l">
              <a:buFont typeface="Wingdings" pitchFamily="2" charset="2"/>
              <a:buChar char="q"/>
            </a:pPr>
            <a:r>
              <a:rPr lang="en-US" dirty="0"/>
              <a:t>Short-Term Compensation</a:t>
            </a:r>
          </a:p>
          <a:p>
            <a:pPr marL="285750" indent="-285750" algn="l">
              <a:buFont typeface="Wingdings" pitchFamily="2" charset="2"/>
              <a:buChar char="q"/>
            </a:pPr>
            <a:r>
              <a:rPr lang="en-US" dirty="0"/>
              <a:t>Payroll Tax Credit  </a:t>
            </a:r>
          </a:p>
          <a:p>
            <a:pPr marL="285750" indent="-285750" algn="l">
              <a:buFont typeface="Wingdings" pitchFamily="2" charset="2"/>
              <a:buChar char="q"/>
            </a:pPr>
            <a:r>
              <a:rPr lang="en-US" dirty="0"/>
              <a:t>Social Security Tax Deferment </a:t>
            </a:r>
          </a:p>
          <a:p>
            <a:pPr marL="285750" indent="-285750" algn="l">
              <a:buFont typeface="Wingdings" pitchFamily="2" charset="2"/>
              <a:buChar char="q"/>
            </a:pPr>
            <a:r>
              <a:rPr lang="en-US" dirty="0"/>
              <a:t>Net Operating Loss carry back</a:t>
            </a:r>
          </a:p>
          <a:p>
            <a:pPr marL="285750" indent="-285750" algn="l">
              <a:buFont typeface="Wingdings" pitchFamily="2" charset="2"/>
              <a:buChar char="q"/>
            </a:pPr>
            <a:r>
              <a:rPr lang="en-US" dirty="0"/>
              <a:t>Immediate write off of facility improvement costs</a:t>
            </a:r>
          </a:p>
          <a:p>
            <a:pPr marL="285750" indent="-285750" algn="l">
              <a:buFont typeface="Wingdings" pitchFamily="2" charset="2"/>
              <a:buChar char="q"/>
            </a:pPr>
            <a:r>
              <a:rPr lang="en-US" dirty="0"/>
              <a:t>Immediate recovery of AMT credits</a:t>
            </a:r>
          </a:p>
          <a:p>
            <a:pPr marL="285750" indent="-285750" algn="l">
              <a:buFont typeface="Wingdings" pitchFamily="2" charset="2"/>
              <a:buChar char="q"/>
            </a:pPr>
            <a:r>
              <a:rPr lang="en-US" dirty="0"/>
              <a:t>50% write-off of business interest expenses</a:t>
            </a:r>
          </a:p>
          <a:p>
            <a:pPr marL="285750" indent="-285750" algn="l">
              <a:buFont typeface="Wingdings" pitchFamily="2" charset="2"/>
              <a:buChar char="q"/>
            </a:pPr>
            <a:endParaRPr lang="en-US" dirty="0"/>
          </a:p>
        </p:txBody>
      </p:sp>
      <p:sp>
        <p:nvSpPr>
          <p:cNvPr id="12" name="TextBox 11">
            <a:extLst>
              <a:ext uri="{FF2B5EF4-FFF2-40B4-BE49-F238E27FC236}">
                <a16:creationId xmlns:a16="http://schemas.microsoft.com/office/drawing/2014/main" id="{7EEEE4D1-C512-284B-9098-6B0258911AF6}"/>
              </a:ext>
            </a:extLst>
          </p:cNvPr>
          <p:cNvSpPr txBox="1"/>
          <p:nvPr/>
        </p:nvSpPr>
        <p:spPr>
          <a:xfrm>
            <a:off x="6893110" y="3163258"/>
            <a:ext cx="5241863" cy="2031325"/>
          </a:xfrm>
          <a:prstGeom prst="rect">
            <a:avLst/>
          </a:prstGeom>
          <a:noFill/>
        </p:spPr>
        <p:txBody>
          <a:bodyPr wrap="square" rtlCol="0">
            <a:spAutoFit/>
          </a:bodyPr>
          <a:lstStyle/>
          <a:p>
            <a:pPr marL="285750" indent="-285750" algn="l">
              <a:buFont typeface="Wingdings" pitchFamily="2" charset="2"/>
              <a:buChar char="q"/>
            </a:pPr>
            <a:r>
              <a:rPr lang="en-US" dirty="0"/>
              <a:t>Payroll Tax Credit</a:t>
            </a:r>
          </a:p>
          <a:p>
            <a:pPr marL="285750" indent="-285750" algn="l">
              <a:buFont typeface="Wingdings" pitchFamily="2" charset="2"/>
              <a:buChar char="q"/>
            </a:pPr>
            <a:r>
              <a:rPr lang="en-US" dirty="0"/>
              <a:t>Social Security Tax Deferment</a:t>
            </a:r>
          </a:p>
          <a:p>
            <a:pPr marL="285750" indent="-285750" algn="l">
              <a:buFont typeface="Wingdings" pitchFamily="2" charset="2"/>
              <a:buChar char="q"/>
            </a:pPr>
            <a:r>
              <a:rPr lang="en-US" dirty="0"/>
              <a:t>Net Operating Loss carry back </a:t>
            </a:r>
          </a:p>
          <a:p>
            <a:pPr marL="285750" indent="-285750" algn="l">
              <a:buFont typeface="Wingdings" pitchFamily="2" charset="2"/>
              <a:buChar char="q"/>
            </a:pPr>
            <a:r>
              <a:rPr lang="en-US" dirty="0"/>
              <a:t>Immediate write off of facility improvement costs</a:t>
            </a:r>
          </a:p>
          <a:p>
            <a:pPr marL="285750" indent="-285750" algn="l">
              <a:buFont typeface="Wingdings" pitchFamily="2" charset="2"/>
              <a:buChar char="q"/>
            </a:pPr>
            <a:r>
              <a:rPr lang="en-US" dirty="0"/>
              <a:t>Immediate recovery of AMT credits</a:t>
            </a:r>
          </a:p>
          <a:p>
            <a:pPr marL="285750" indent="-285750" algn="l">
              <a:buFont typeface="Wingdings" pitchFamily="2" charset="2"/>
              <a:buChar char="q"/>
            </a:pPr>
            <a:r>
              <a:rPr lang="en-US" dirty="0"/>
              <a:t>50% write-off of business interest expenses</a:t>
            </a:r>
          </a:p>
          <a:p>
            <a:pPr marL="285750" indent="-285750" algn="l">
              <a:buFont typeface="Wingdings" pitchFamily="2" charset="2"/>
              <a:buChar char="q"/>
            </a:pPr>
            <a:r>
              <a:rPr lang="en-US" dirty="0"/>
              <a:t>Federal Reserve 13(3) program </a:t>
            </a:r>
          </a:p>
        </p:txBody>
      </p:sp>
      <p:sp>
        <p:nvSpPr>
          <p:cNvPr id="16" name="Process 15">
            <a:extLst>
              <a:ext uri="{FF2B5EF4-FFF2-40B4-BE49-F238E27FC236}">
                <a16:creationId xmlns:a16="http://schemas.microsoft.com/office/drawing/2014/main" id="{7F96C15D-C103-5A43-89FF-9C7F7A383F0B}"/>
              </a:ext>
            </a:extLst>
          </p:cNvPr>
          <p:cNvSpPr/>
          <p:nvPr/>
        </p:nvSpPr>
        <p:spPr>
          <a:xfrm>
            <a:off x="8718674" y="2109852"/>
            <a:ext cx="1590737" cy="5692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p>
        </p:txBody>
      </p:sp>
      <p:sp>
        <p:nvSpPr>
          <p:cNvPr id="18" name="Process 17">
            <a:extLst>
              <a:ext uri="{FF2B5EF4-FFF2-40B4-BE49-F238E27FC236}">
                <a16:creationId xmlns:a16="http://schemas.microsoft.com/office/drawing/2014/main" id="{598F1562-84FC-E044-B6DF-689531490C9B}"/>
              </a:ext>
            </a:extLst>
          </p:cNvPr>
          <p:cNvSpPr/>
          <p:nvPr/>
        </p:nvSpPr>
        <p:spPr>
          <a:xfrm>
            <a:off x="1266763" y="2139639"/>
            <a:ext cx="1590737" cy="56922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p>
        </p:txBody>
      </p:sp>
      <p:cxnSp>
        <p:nvCxnSpPr>
          <p:cNvPr id="19" name="Straight Arrow Connector 18">
            <a:extLst>
              <a:ext uri="{FF2B5EF4-FFF2-40B4-BE49-F238E27FC236}">
                <a16:creationId xmlns:a16="http://schemas.microsoft.com/office/drawing/2014/main" id="{33307CF7-27BB-1049-B646-ECAB762392FA}"/>
              </a:ext>
            </a:extLst>
          </p:cNvPr>
          <p:cNvCxnSpPr>
            <a:cxnSpLocks/>
          </p:cNvCxnSpPr>
          <p:nvPr/>
        </p:nvCxnSpPr>
        <p:spPr>
          <a:xfrm flipH="1">
            <a:off x="3187925" y="1429933"/>
            <a:ext cx="795169" cy="722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34B8C75-9A76-4313-9473-2DBE2842A20D}"/>
              </a:ext>
            </a:extLst>
          </p:cNvPr>
          <p:cNvCxnSpPr>
            <a:cxnSpLocks/>
          </p:cNvCxnSpPr>
          <p:nvPr/>
        </p:nvCxnSpPr>
        <p:spPr>
          <a:xfrm>
            <a:off x="7451090" y="1465213"/>
            <a:ext cx="757818" cy="807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60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pPr lvl="0"/>
            <a:r>
              <a:rPr lang="en-US" sz="4400" b="1" kern="1200" dirty="0">
                <a:latin typeface="+mn-lt"/>
                <a:ea typeface="+mj-ea"/>
                <a:cs typeface="+mj-cs"/>
              </a:rPr>
              <a:t>Paycheck Protection Program </a:t>
            </a:r>
          </a:p>
        </p:txBody>
      </p:sp>
      <p:graphicFrame>
        <p:nvGraphicFramePr>
          <p:cNvPr id="7" name="Diagram 6">
            <a:extLst>
              <a:ext uri="{FF2B5EF4-FFF2-40B4-BE49-F238E27FC236}">
                <a16:creationId xmlns:a16="http://schemas.microsoft.com/office/drawing/2014/main" id="{FC7BD2C4-2BB7-43F3-8E02-D2469050681F}"/>
              </a:ext>
            </a:extLst>
          </p:cNvPr>
          <p:cNvGraphicFramePr/>
          <p:nvPr>
            <p:extLst>
              <p:ext uri="{D42A27DB-BD31-4B8C-83A1-F6EECF244321}">
                <p14:modId xmlns:p14="http://schemas.microsoft.com/office/powerpoint/2010/main" val="512570087"/>
              </p:ext>
            </p:extLst>
          </p:nvPr>
        </p:nvGraphicFramePr>
        <p:xfrm>
          <a:off x="838200" y="1624013"/>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049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E2B0F1D1-8DBD-6743-8826-35EE14A6AD83}"/>
              </a:ext>
            </a:extLst>
          </p:cNvPr>
          <p:cNvPicPr>
            <a:picLocks noChangeAspect="1"/>
          </p:cNvPicPr>
          <p:nvPr/>
        </p:nvPicPr>
        <p:blipFill rotWithShape="1">
          <a:blip r:embed="rId2">
            <a:extLst>
              <a:ext uri="{28A0092B-C50C-407E-A947-70E740481C1C}">
                <a14:useLocalDpi xmlns:a14="http://schemas.microsoft.com/office/drawing/2010/main" val="0"/>
              </a:ext>
            </a:extLst>
          </a:blip>
          <a:srcRect t="3307" r="1" b="6732"/>
          <a:stretch/>
        </p:blipFill>
        <p:spPr>
          <a:xfrm>
            <a:off x="243840" y="1150354"/>
            <a:ext cx="11704320" cy="3764276"/>
          </a:xfrm>
          <a:prstGeom prst="rect">
            <a:avLst/>
          </a:prstGeom>
        </p:spPr>
      </p:pic>
    </p:spTree>
    <p:extLst>
      <p:ext uri="{BB962C8B-B14F-4D97-AF65-F5344CB8AC3E}">
        <p14:creationId xmlns:p14="http://schemas.microsoft.com/office/powerpoint/2010/main" val="3574666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1955800" y="0"/>
            <a:ext cx="8280400" cy="813468"/>
          </a:xfrm>
        </p:spPr>
        <p:txBody>
          <a:bodyPr vert="horz" lIns="91440" tIns="45720" rIns="91440" bIns="45720" rtlCol="0" anchor="ctr">
            <a:normAutofit/>
          </a:bodyPr>
          <a:lstStyle/>
          <a:p>
            <a:r>
              <a:rPr lang="en-US" sz="3600" b="1" dirty="0">
                <a:latin typeface="+mn-lt"/>
              </a:rPr>
              <a:t>Paycheck Protection Program FAQ </a:t>
            </a:r>
            <a:endParaRPr lang="en-US" sz="3600" b="1" kern="1200" dirty="0">
              <a:latin typeface="+mn-lt"/>
              <a:ea typeface="+mj-ea"/>
              <a:cs typeface="+mj-cs"/>
            </a:endParaRPr>
          </a:p>
        </p:txBody>
      </p: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410882" y="993464"/>
            <a:ext cx="11443661" cy="5195066"/>
          </a:xfrm>
        </p:spPr>
        <p:txBody>
          <a:bodyPr vert="horz" lIns="91440" tIns="45720" rIns="91440" bIns="45720" rtlCol="0" anchor="ctr">
            <a:noAutofit/>
          </a:bodyPr>
          <a:lstStyle/>
          <a:p>
            <a:pPr marL="114300" algn="l"/>
            <a:r>
              <a:rPr lang="en-US" sz="1600" b="1" dirty="0"/>
              <a:t>What if my company is owned by a larger parent company or we have multiple business locations? </a:t>
            </a:r>
          </a:p>
          <a:p>
            <a:pPr marL="914400" lvl="1" indent="-342900" algn="l">
              <a:buFont typeface="Wingdings" panose="05000000000000000000" pitchFamily="2" charset="2"/>
              <a:buChar char="Ø"/>
            </a:pPr>
            <a:r>
              <a:rPr lang="en-US" sz="1600" dirty="0"/>
              <a:t>The number of employees across all brands or locations must be aggregated. So long as there is common governance, ownership or direction the brands/locations are treated as one. </a:t>
            </a:r>
          </a:p>
          <a:p>
            <a:pPr marL="114300" algn="l"/>
            <a:r>
              <a:rPr lang="en-US" sz="1600" b="1" dirty="0"/>
              <a:t>If my facility shuts down due to a state order, would paid wages under this program be forgiven even if they are not currently working?</a:t>
            </a:r>
          </a:p>
          <a:p>
            <a:pPr marL="914400" lvl="1" indent="-342900" algn="l">
              <a:buFont typeface="Wingdings" panose="05000000000000000000" pitchFamily="2" charset="2"/>
              <a:buChar char="Ø"/>
            </a:pPr>
            <a:r>
              <a:rPr lang="en-US" sz="1600" dirty="0"/>
              <a:t>Yes</a:t>
            </a:r>
          </a:p>
          <a:p>
            <a:pPr marL="114300" algn="l"/>
            <a:r>
              <a:rPr lang="en-US" sz="1600" b="1" dirty="0"/>
              <a:t>What if I already instituted a workforce reduction?</a:t>
            </a:r>
          </a:p>
          <a:p>
            <a:pPr marL="914400" lvl="1" indent="-342900" algn="l">
              <a:buFont typeface="Wingdings" pitchFamily="2" charset="2"/>
              <a:buChar char="Ø"/>
            </a:pPr>
            <a:r>
              <a:rPr lang="en-US" sz="1600" dirty="0"/>
              <a:t>You can bring back employees retroactively through February 15</a:t>
            </a:r>
            <a:r>
              <a:rPr lang="en-US" sz="1600" baseline="30000" dirty="0"/>
              <a:t>th</a:t>
            </a:r>
            <a:r>
              <a:rPr lang="en-US" sz="1600" dirty="0"/>
              <a:t> </a:t>
            </a:r>
          </a:p>
          <a:p>
            <a:pPr marL="114300" algn="l"/>
            <a:r>
              <a:rPr lang="en-US" sz="1600" b="1" dirty="0"/>
              <a:t>Can an owner’s salary be covered if it is under $100k?</a:t>
            </a:r>
          </a:p>
          <a:p>
            <a:pPr marL="914400" lvl="1" indent="-342900" algn="l">
              <a:buFont typeface="Wingdings" panose="05000000000000000000" pitchFamily="2" charset="2"/>
              <a:buChar char="Ø"/>
            </a:pPr>
            <a:r>
              <a:rPr lang="en-US" sz="1600" dirty="0"/>
              <a:t>Yes, any salary under $100,000 can be applied to this program </a:t>
            </a:r>
          </a:p>
          <a:p>
            <a:pPr marL="114300" algn="l"/>
            <a:r>
              <a:rPr lang="en-US" sz="1600" b="1" dirty="0"/>
              <a:t>Can I use a different bank than the one I use for my current SBA 7(a) loan?</a:t>
            </a:r>
          </a:p>
          <a:p>
            <a:pPr marL="914400" lvl="1" indent="-342900" algn="l">
              <a:buFont typeface="Wingdings" panose="05000000000000000000" pitchFamily="2" charset="2"/>
              <a:buChar char="Ø"/>
            </a:pPr>
            <a:r>
              <a:rPr lang="en-US" sz="1600" dirty="0"/>
              <a:t>Yes. This program can be accessed by more than 2,500 financial institutions (e.g., banks, credit unions)</a:t>
            </a:r>
          </a:p>
          <a:p>
            <a:pPr marL="114300" algn="l"/>
            <a:r>
              <a:rPr lang="en-US" sz="1600" b="1" dirty="0"/>
              <a:t>If I use this loan to cover payroll, can I still receive the tax credit for payroll costs? </a:t>
            </a:r>
          </a:p>
          <a:p>
            <a:pPr marL="914400" lvl="1" indent="-342900" algn="l">
              <a:buFont typeface="Wingdings" panose="05000000000000000000" pitchFamily="2" charset="2"/>
              <a:buChar char="Ø"/>
            </a:pPr>
            <a:r>
              <a:rPr lang="en-US" sz="1600" dirty="0"/>
              <a:t>No</a:t>
            </a:r>
          </a:p>
          <a:p>
            <a:pPr marL="114300" algn="l"/>
            <a:r>
              <a:rPr lang="en-US" sz="1600" b="1" dirty="0"/>
              <a:t>Will this loan be considered taxable income? </a:t>
            </a:r>
          </a:p>
          <a:p>
            <a:pPr marL="914400" lvl="1" indent="-342900" algn="l">
              <a:buFont typeface="Wingdings" pitchFamily="2" charset="2"/>
              <a:buChar char="Ø"/>
            </a:pPr>
            <a:r>
              <a:rPr lang="en-US" sz="1600" dirty="0"/>
              <a:t>No</a:t>
            </a:r>
          </a:p>
          <a:p>
            <a:pPr marL="114300" algn="l"/>
            <a:r>
              <a:rPr lang="en-US" sz="1600" b="1" dirty="0"/>
              <a:t>What if I receive the loan but have to layoff employees?</a:t>
            </a:r>
          </a:p>
          <a:p>
            <a:pPr marL="914400" lvl="1" indent="-342900" algn="l">
              <a:buFont typeface="Wingdings" pitchFamily="2" charset="2"/>
              <a:buChar char="Ø"/>
            </a:pPr>
            <a:r>
              <a:rPr lang="en-US" sz="1600" dirty="0"/>
              <a:t>A wage reduction above 25% or employee reduction will not be forgiven and subject to interest up to 1%.</a:t>
            </a:r>
          </a:p>
        </p:txBody>
      </p:sp>
    </p:spTree>
    <p:extLst>
      <p:ext uri="{BB962C8B-B14F-4D97-AF65-F5344CB8AC3E}">
        <p14:creationId xmlns:p14="http://schemas.microsoft.com/office/powerpoint/2010/main" val="2752128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66388A-3040-46EC-8F0D-34D4D76866A3}"/>
              </a:ext>
            </a:extLst>
          </p:cNvPr>
          <p:cNvSpPr>
            <a:spLocks noGrp="1"/>
          </p:cNvSpPr>
          <p:nvPr>
            <p:ph type="title"/>
          </p:nvPr>
        </p:nvSpPr>
        <p:spPr>
          <a:xfrm>
            <a:off x="863029" y="1012004"/>
            <a:ext cx="3416158" cy="4795408"/>
          </a:xfrm>
        </p:spPr>
        <p:txBody>
          <a:bodyPr>
            <a:normAutofit/>
          </a:bodyPr>
          <a:lstStyle/>
          <a:p>
            <a:r>
              <a:rPr lang="en-US" b="1" dirty="0">
                <a:latin typeface="+mn-lt"/>
              </a:rPr>
              <a:t>SBA Disaster Assistance</a:t>
            </a:r>
          </a:p>
        </p:txBody>
      </p:sp>
      <p:graphicFrame>
        <p:nvGraphicFramePr>
          <p:cNvPr id="25" name="Content Placeholder 2">
            <a:extLst>
              <a:ext uri="{FF2B5EF4-FFF2-40B4-BE49-F238E27FC236}">
                <a16:creationId xmlns:a16="http://schemas.microsoft.com/office/drawing/2014/main" id="{08CE5285-1E34-4289-AC94-3DF85B829F5D}"/>
              </a:ext>
            </a:extLst>
          </p:cNvPr>
          <p:cNvGraphicFramePr>
            <a:graphicFrameLocks noGrp="1"/>
          </p:cNvGraphicFramePr>
          <p:nvPr>
            <p:ph idx="1"/>
            <p:extLst>
              <p:ext uri="{D42A27DB-BD31-4B8C-83A1-F6EECF244321}">
                <p14:modId xmlns:p14="http://schemas.microsoft.com/office/powerpoint/2010/main" val="35802285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9132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330200" y="157026"/>
            <a:ext cx="8280400" cy="1483227"/>
          </a:xfrm>
        </p:spPr>
        <p:txBody>
          <a:bodyPr vert="horz" lIns="91440" tIns="45720" rIns="91440" bIns="45720" rtlCol="0" anchor="ctr">
            <a:normAutofit/>
          </a:bodyPr>
          <a:lstStyle/>
          <a:p>
            <a:pPr algn="l"/>
            <a:r>
              <a:rPr lang="en-US" sz="3600" b="1" kern="1200" dirty="0">
                <a:latin typeface="+mn-lt"/>
                <a:ea typeface="+mj-ea"/>
                <a:cs typeface="+mj-cs"/>
              </a:rPr>
              <a:t>Short-Term Compensation (STC)</a:t>
            </a:r>
          </a:p>
        </p:txBody>
      </p: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0" y="1358452"/>
            <a:ext cx="11208774" cy="5450561"/>
          </a:xfrm>
        </p:spPr>
        <p:txBody>
          <a:bodyPr vert="horz" lIns="91440" tIns="45720" rIns="91440" bIns="45720" rtlCol="0" anchor="ctr">
            <a:normAutofit/>
          </a:bodyPr>
          <a:lstStyle/>
          <a:p>
            <a:pPr marL="571500" lvl="1" algn="l"/>
            <a:r>
              <a:rPr lang="en-US" b="1" dirty="0"/>
              <a:t>What is STC?</a:t>
            </a:r>
          </a:p>
          <a:p>
            <a:pPr marL="1371600" lvl="2" indent="-342900" algn="l">
              <a:buFont typeface="Wingdings" panose="05000000000000000000" pitchFamily="2" charset="2"/>
              <a:buChar char="Ø"/>
            </a:pPr>
            <a:r>
              <a:rPr lang="en-US" sz="2000" dirty="0"/>
              <a:t>Unemployment compensation system that provides partial unemployment benefits to workers whose hours have been reduced in lieu of a layoff  </a:t>
            </a:r>
          </a:p>
          <a:p>
            <a:pPr marL="1028700" lvl="2" algn="l"/>
            <a:endParaRPr lang="en-US" sz="800" dirty="0"/>
          </a:p>
          <a:p>
            <a:pPr marL="571500" lvl="1" algn="l"/>
            <a:r>
              <a:rPr lang="en-US" b="1" dirty="0"/>
              <a:t>How can an STC agreement help businesses?</a:t>
            </a:r>
          </a:p>
          <a:p>
            <a:pPr marL="1371600" lvl="2" indent="-342900" algn="l">
              <a:buFont typeface="Wingdings" panose="05000000000000000000" pitchFamily="2" charset="2"/>
              <a:buChar char="Ø"/>
            </a:pPr>
            <a:r>
              <a:rPr lang="en-US" sz="2000" dirty="0"/>
              <a:t>Reduces payroll expenditures</a:t>
            </a:r>
          </a:p>
          <a:p>
            <a:pPr marL="1371600" lvl="2" indent="-342900" algn="l">
              <a:buFont typeface="Wingdings" panose="05000000000000000000" pitchFamily="2" charset="2"/>
              <a:buChar char="Ø"/>
            </a:pPr>
            <a:r>
              <a:rPr lang="en-US" sz="2000" dirty="0"/>
              <a:t>Helps businesses to avoid layoffs and retain skilled workforce through economic downturns</a:t>
            </a:r>
          </a:p>
          <a:p>
            <a:pPr marL="1028700" lvl="2" algn="l"/>
            <a:endParaRPr lang="en-US" sz="800" dirty="0"/>
          </a:p>
          <a:p>
            <a:pPr marL="571500" lvl="1" algn="l"/>
            <a:r>
              <a:rPr lang="en-US" b="1" dirty="0"/>
              <a:t>How do I apply?</a:t>
            </a:r>
          </a:p>
          <a:p>
            <a:pPr marL="1371600" lvl="2" indent="-342900" algn="l">
              <a:buFont typeface="Wingdings" panose="05000000000000000000" pitchFamily="2" charset="2"/>
              <a:buChar char="Ø"/>
            </a:pPr>
            <a:r>
              <a:rPr lang="en-US" sz="2000" dirty="0"/>
              <a:t>Employers must have an approved STC plan in place with appropriate state workforce agency (Currently available in 23 states)  </a:t>
            </a:r>
          </a:p>
          <a:p>
            <a:pPr marL="1371600" lvl="2" indent="-342900" algn="l">
              <a:buFont typeface="Wingdings" panose="05000000000000000000" pitchFamily="2" charset="2"/>
              <a:buChar char="Ø"/>
            </a:pPr>
            <a:r>
              <a:rPr lang="en-US" sz="2000" dirty="0"/>
              <a:t>STC application process is initiated by employers- not employees</a:t>
            </a:r>
          </a:p>
          <a:p>
            <a:pPr marL="1028700" lvl="2" algn="l"/>
            <a:endParaRPr lang="en-US" sz="800" dirty="0"/>
          </a:p>
          <a:p>
            <a:pPr marL="571500" lvl="1" algn="l"/>
            <a:r>
              <a:rPr lang="en-US" b="1" dirty="0"/>
              <a:t>What did CARES Act provide?</a:t>
            </a:r>
          </a:p>
          <a:p>
            <a:pPr marL="1371600" lvl="2" indent="-342900" algn="l">
              <a:buFont typeface="Wingdings" panose="05000000000000000000" pitchFamily="2" charset="2"/>
              <a:buChar char="Ø"/>
            </a:pPr>
            <a:r>
              <a:rPr lang="en-US" sz="2000" dirty="0"/>
              <a:t>Temporary full funding of existing state programs</a:t>
            </a:r>
          </a:p>
          <a:p>
            <a:pPr marL="1371600" lvl="2" indent="-342900" algn="l">
              <a:buFont typeface="Wingdings" panose="05000000000000000000" pitchFamily="2" charset="2"/>
              <a:buChar char="Ø"/>
            </a:pPr>
            <a:r>
              <a:rPr lang="en-US" sz="2000" dirty="0"/>
              <a:t>Funding and Department of Labor technical assistance for states without STCs to enact and implement programs</a:t>
            </a:r>
          </a:p>
          <a:p>
            <a:pPr marL="571500" lvl="1" indent="-342900" algn="l">
              <a:buFont typeface="Wingdings" panose="05000000000000000000" pitchFamily="2" charset="2"/>
              <a:buChar char="Ø"/>
            </a:pPr>
            <a:endParaRPr lang="en-US" b="1" dirty="0"/>
          </a:p>
          <a:p>
            <a:pPr marL="571500" lvl="1" algn="l"/>
            <a:endParaRPr lang="en-US" b="1" dirty="0"/>
          </a:p>
        </p:txBody>
      </p:sp>
    </p:spTree>
    <p:extLst>
      <p:ext uri="{BB962C8B-B14F-4D97-AF65-F5344CB8AC3E}">
        <p14:creationId xmlns:p14="http://schemas.microsoft.com/office/powerpoint/2010/main" val="332217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miling for the camera&#10;&#10;Description automatically generated">
            <a:extLst>
              <a:ext uri="{FF2B5EF4-FFF2-40B4-BE49-F238E27FC236}">
                <a16:creationId xmlns:a16="http://schemas.microsoft.com/office/drawing/2014/main" id="{974E6A7A-7902-4277-80B8-A520C3D0A247}"/>
              </a:ext>
            </a:extLst>
          </p:cNvPr>
          <p:cNvPicPr>
            <a:picLocks noChangeAspect="1"/>
          </p:cNvPicPr>
          <p:nvPr/>
        </p:nvPicPr>
        <p:blipFill rotWithShape="1">
          <a:blip r:embed="rId3">
            <a:extLst>
              <a:ext uri="{28A0092B-C50C-407E-A947-70E740481C1C}">
                <a14:useLocalDpi xmlns:a14="http://schemas.microsoft.com/office/drawing/2010/main" val="0"/>
              </a:ext>
            </a:extLst>
          </a:blip>
          <a:srcRect t="3000" r="4" b="30503"/>
          <a:stretch/>
        </p:blipFill>
        <p:spPr>
          <a:xfrm>
            <a:off x="470995" y="172447"/>
            <a:ext cx="2858484" cy="285848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4" name="Picture 3" descr="A person wearing a suit and tie smiling at the camera&#10;&#10;Description automatically generated">
            <a:extLst>
              <a:ext uri="{FF2B5EF4-FFF2-40B4-BE49-F238E27FC236}">
                <a16:creationId xmlns:a16="http://schemas.microsoft.com/office/drawing/2014/main" id="{0EC6758E-54F1-4227-9F36-DBE737398B5A}"/>
              </a:ext>
            </a:extLst>
          </p:cNvPr>
          <p:cNvPicPr>
            <a:picLocks noChangeAspect="1"/>
          </p:cNvPicPr>
          <p:nvPr/>
        </p:nvPicPr>
        <p:blipFill rotWithShape="1">
          <a:blip r:embed="rId4">
            <a:extLst>
              <a:ext uri="{28A0092B-C50C-407E-A947-70E740481C1C}">
                <a14:useLocalDpi xmlns:a14="http://schemas.microsoft.com/office/drawing/2010/main" val="0"/>
              </a:ext>
            </a:extLst>
          </a:blip>
          <a:srcRect r="3" b="3"/>
          <a:stretch/>
        </p:blipFill>
        <p:spPr>
          <a:xfrm>
            <a:off x="470995" y="3406063"/>
            <a:ext cx="2858484" cy="2858484"/>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6BDA0B6F-BD0C-40DC-8E7A-9E41F0520530}"/>
              </a:ext>
            </a:extLst>
          </p:cNvPr>
          <p:cNvSpPr>
            <a:spLocks noGrp="1"/>
          </p:cNvSpPr>
          <p:nvPr>
            <p:ph idx="1"/>
          </p:nvPr>
        </p:nvSpPr>
        <p:spPr>
          <a:xfrm>
            <a:off x="3504076" y="609732"/>
            <a:ext cx="6855775" cy="5238409"/>
          </a:xfrm>
        </p:spPr>
        <p:txBody>
          <a:bodyPr>
            <a:normAutofit/>
          </a:bodyPr>
          <a:lstStyle/>
          <a:p>
            <a:pPr marL="0" indent="0">
              <a:buNone/>
            </a:pPr>
            <a:r>
              <a:rPr lang="en-US" b="1" dirty="0"/>
              <a:t>Nicole Vasilaros</a:t>
            </a:r>
          </a:p>
          <a:p>
            <a:pPr marL="0" indent="0">
              <a:buNone/>
            </a:pPr>
            <a:r>
              <a:rPr lang="en-US" dirty="0"/>
              <a:t>Senior Vice President, Legal &amp; Government Affairs</a:t>
            </a:r>
          </a:p>
          <a:p>
            <a:pPr marL="0" indent="0">
              <a:buNone/>
            </a:pPr>
            <a:r>
              <a:rPr lang="en-US" dirty="0"/>
              <a:t>NMMA</a:t>
            </a:r>
          </a:p>
          <a:p>
            <a:pPr marL="0" indent="0">
              <a:buNone/>
            </a:pPr>
            <a:endParaRPr lang="en-US" dirty="0"/>
          </a:p>
          <a:p>
            <a:pPr marL="0" indent="0">
              <a:buNone/>
            </a:pPr>
            <a:endParaRPr lang="en-US" dirty="0"/>
          </a:p>
          <a:p>
            <a:pPr marL="0" indent="0">
              <a:buNone/>
            </a:pPr>
            <a:endParaRPr lang="en-US" dirty="0"/>
          </a:p>
          <a:p>
            <a:pPr marL="0" indent="0">
              <a:buNone/>
            </a:pPr>
            <a:r>
              <a:rPr lang="en-US" b="1" dirty="0"/>
              <a:t>George Cooper</a:t>
            </a:r>
          </a:p>
          <a:p>
            <a:pPr marL="0" indent="0">
              <a:buNone/>
            </a:pPr>
            <a:r>
              <a:rPr lang="en-US" dirty="0"/>
              <a:t>Partner</a:t>
            </a:r>
          </a:p>
          <a:p>
            <a:pPr marL="0" indent="0">
              <a:buNone/>
            </a:pPr>
            <a:r>
              <a:rPr lang="en-US" dirty="0"/>
              <a:t>Forbes Tate Partners</a:t>
            </a:r>
          </a:p>
        </p:txBody>
      </p:sp>
    </p:spTree>
    <p:extLst>
      <p:ext uri="{BB962C8B-B14F-4D97-AF65-F5344CB8AC3E}">
        <p14:creationId xmlns:p14="http://schemas.microsoft.com/office/powerpoint/2010/main" val="1333904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0FDA9-B501-2F45-B419-5B2E2DD5E802}"/>
              </a:ext>
            </a:extLst>
          </p:cNvPr>
          <p:cNvSpPr>
            <a:spLocks noGrp="1"/>
          </p:cNvSpPr>
          <p:nvPr>
            <p:ph type="ctrTitle"/>
          </p:nvPr>
        </p:nvSpPr>
        <p:spPr/>
        <p:txBody>
          <a:bodyPr/>
          <a:lstStyle/>
          <a:p>
            <a:r>
              <a:rPr lang="en-US" dirty="0"/>
              <a:t>Economic Stabilization for Industry </a:t>
            </a:r>
          </a:p>
        </p:txBody>
      </p:sp>
      <p:sp>
        <p:nvSpPr>
          <p:cNvPr id="3" name="Subtitle 2">
            <a:extLst>
              <a:ext uri="{FF2B5EF4-FFF2-40B4-BE49-F238E27FC236}">
                <a16:creationId xmlns:a16="http://schemas.microsoft.com/office/drawing/2014/main" id="{1914D1FA-6D4C-064D-9421-A30036C210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0784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337448" y="495410"/>
            <a:ext cx="9751432" cy="1325563"/>
          </a:xfrm>
        </p:spPr>
        <p:txBody>
          <a:bodyPr vert="horz" lIns="91440" tIns="45720" rIns="91440" bIns="45720" rtlCol="0" anchor="ctr">
            <a:normAutofit/>
          </a:bodyPr>
          <a:lstStyle/>
          <a:p>
            <a:pPr marL="228600" algn="l"/>
            <a:r>
              <a:rPr lang="en-US" sz="4400" b="1" dirty="0">
                <a:latin typeface="+mn-lt"/>
              </a:rPr>
              <a:t>Small &amp; Medium-Sized Business Assistance</a:t>
            </a:r>
          </a:p>
        </p:txBody>
      </p: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900582" y="1820973"/>
            <a:ext cx="7677371" cy="3952263"/>
          </a:xfrm>
        </p:spPr>
        <p:txBody>
          <a:bodyPr vert="horz" lIns="91440" tIns="45720" rIns="91440" bIns="45720" rtlCol="0" anchor="ctr">
            <a:normAutofit/>
          </a:bodyPr>
          <a:lstStyle/>
          <a:p>
            <a:pPr marL="228600" lvl="1" algn="l"/>
            <a:r>
              <a:rPr lang="en-US" sz="2600" b="1" dirty="0"/>
              <a:t>$454 billion available for direct lending via Federal Reserve’s 13(3) program</a:t>
            </a:r>
          </a:p>
          <a:p>
            <a:pPr lvl="2" indent="-228600" algn="l">
              <a:buFont typeface="Arial" panose="020B0604020202020204" pitchFamily="34" charset="0"/>
              <a:buChar char="•"/>
            </a:pPr>
            <a:r>
              <a:rPr lang="en-US" sz="2600" dirty="0"/>
              <a:t>Businesses with between 500-10,000 employees </a:t>
            </a:r>
          </a:p>
          <a:p>
            <a:pPr lvl="2" indent="-228600" algn="l">
              <a:buFont typeface="Arial" panose="020B0604020202020204" pitchFamily="34" charset="0"/>
              <a:buChar char="•"/>
            </a:pPr>
            <a:r>
              <a:rPr lang="en-US" sz="2600" dirty="0"/>
              <a:t>Must maintain 90% of employees </a:t>
            </a:r>
          </a:p>
          <a:p>
            <a:pPr lvl="2" indent="-228600" algn="l">
              <a:buFont typeface="Arial" panose="020B0604020202020204" pitchFamily="34" charset="0"/>
              <a:buChar char="•"/>
            </a:pPr>
            <a:r>
              <a:rPr lang="en-US" sz="2600" dirty="0"/>
              <a:t>Prohibits offshoring of jobs and abrogation of existing collective bargaining agreements </a:t>
            </a:r>
          </a:p>
          <a:p>
            <a:pPr indent="-228600" algn="l">
              <a:buFont typeface="Arial" panose="020B0604020202020204" pitchFamily="34" charset="0"/>
              <a:buChar char="•"/>
            </a:pPr>
            <a:endParaRPr lang="en-US" sz="22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ney">
            <a:extLst>
              <a:ext uri="{FF2B5EF4-FFF2-40B4-BE49-F238E27FC236}">
                <a16:creationId xmlns:a16="http://schemas.microsoft.com/office/drawing/2014/main" id="{A616F8BC-BDAA-4F38-AF87-0C6397C103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413222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b="1" dirty="0"/>
              <a:t>Additional</a:t>
            </a:r>
            <a:r>
              <a:rPr lang="en-US" b="1" kern="1200" dirty="0">
                <a:latin typeface="+mj-lt"/>
                <a:ea typeface="+mj-ea"/>
                <a:cs typeface="+mj-cs"/>
              </a:rPr>
              <a:t> Business Relief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5173090" y="3039234"/>
            <a:ext cx="6377769" cy="2743200"/>
          </a:xfrm>
        </p:spPr>
        <p:txBody>
          <a:bodyPr vert="horz" lIns="91440" tIns="45720" rIns="91440" bIns="45720" rtlCol="0" anchor="ctr">
            <a:normAutofit fontScale="25000" lnSpcReduction="20000"/>
          </a:bodyPr>
          <a:lstStyle/>
          <a:p>
            <a:pPr marL="457200"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r>
              <a:rPr lang="en-US" sz="11200" dirty="0"/>
              <a:t>Modification of Net Operating Loss</a:t>
            </a:r>
          </a:p>
          <a:p>
            <a:pPr indent="-228600" algn="l">
              <a:buFont typeface="Arial" panose="020B0604020202020204" pitchFamily="34" charset="0"/>
              <a:buChar char="•"/>
            </a:pPr>
            <a:endParaRPr lang="en-US" sz="11200" dirty="0"/>
          </a:p>
          <a:p>
            <a:pPr marL="457200" indent="-228600" algn="l">
              <a:buFont typeface="Arial" panose="020B0604020202020204" pitchFamily="34" charset="0"/>
              <a:buChar char="•"/>
            </a:pPr>
            <a:r>
              <a:rPr lang="en-US" sz="11200" dirty="0"/>
              <a:t>Payroll Tax Credit</a:t>
            </a:r>
          </a:p>
          <a:p>
            <a:pPr marL="457200" indent="-228600" algn="l">
              <a:buFont typeface="Arial" panose="020B0604020202020204" pitchFamily="34" charset="0"/>
              <a:buChar char="•"/>
            </a:pPr>
            <a:endParaRPr lang="en-US" sz="11200" dirty="0"/>
          </a:p>
          <a:p>
            <a:pPr marL="457200" indent="-228600" algn="l">
              <a:buFont typeface="Arial" panose="020B0604020202020204" pitchFamily="34" charset="0"/>
              <a:buChar char="•"/>
            </a:pPr>
            <a:r>
              <a:rPr lang="en-US" sz="11200" dirty="0"/>
              <a:t>Social Security Tax Deferment</a:t>
            </a:r>
          </a:p>
          <a:p>
            <a:pPr marL="457200" indent="-228600" algn="l">
              <a:buFont typeface="Arial" panose="020B0604020202020204" pitchFamily="34" charset="0"/>
              <a:buChar char="•"/>
            </a:pPr>
            <a:endParaRPr lang="en-US" sz="11200" dirty="0"/>
          </a:p>
          <a:p>
            <a:pPr marL="457200" indent="-228600" algn="l">
              <a:buFont typeface="Arial" panose="020B0604020202020204" pitchFamily="34" charset="0"/>
              <a:buChar char="•"/>
            </a:pPr>
            <a:r>
              <a:rPr lang="en-US" sz="11200" dirty="0"/>
              <a:t>50% write-for for business interest expenses </a:t>
            </a:r>
          </a:p>
          <a:p>
            <a:pPr marL="457200" indent="-228600" algn="l">
              <a:buFont typeface="Arial" panose="020B0604020202020204" pitchFamily="34" charset="0"/>
              <a:buChar char="•"/>
            </a:pPr>
            <a:endParaRPr lang="en-US" sz="11200" dirty="0"/>
          </a:p>
          <a:p>
            <a:pPr marL="457200" indent="-228600" algn="l">
              <a:buFont typeface="Arial" panose="020B0604020202020204" pitchFamily="34" charset="0"/>
              <a:buChar char="•"/>
            </a:pPr>
            <a:r>
              <a:rPr lang="en-US" sz="11200" dirty="0"/>
              <a:t>Immediate recovery of AMT credits </a:t>
            </a:r>
          </a:p>
          <a:p>
            <a:pPr marL="457200" indent="-228600" algn="l">
              <a:buFont typeface="Arial" panose="020B0604020202020204" pitchFamily="34" charset="0"/>
              <a:buChar char="•"/>
            </a:pPr>
            <a:endParaRPr lang="en-US" sz="11200" dirty="0"/>
          </a:p>
          <a:p>
            <a:pPr marL="457200" indent="-228600" algn="l">
              <a:buFont typeface="Arial" panose="020B0604020202020204" pitchFamily="34" charset="0"/>
              <a:buChar char="•"/>
            </a:pPr>
            <a:r>
              <a:rPr lang="en-US" sz="11200" dirty="0"/>
              <a:t>Immediate write-off of facility improvement costs </a:t>
            </a:r>
          </a:p>
          <a:p>
            <a:pPr marL="457200"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endParaRPr lang="en-US" sz="3200" b="1" dirty="0"/>
          </a:p>
          <a:p>
            <a:pPr indent="-228600" algn="l">
              <a:buFont typeface="Arial" panose="020B0604020202020204" pitchFamily="34" charset="0"/>
              <a:buChar char="•"/>
            </a:pPr>
            <a:endParaRPr lang="en-US" sz="3200" b="1" dirty="0"/>
          </a:p>
          <a:p>
            <a:pPr marL="457200" indent="-228600" algn="l">
              <a:buFont typeface="Arial" panose="020B0604020202020204" pitchFamily="34" charset="0"/>
              <a:buChar char="•"/>
            </a:pPr>
            <a:endParaRPr lang="en-US" sz="3200" b="1" dirty="0"/>
          </a:p>
        </p:txBody>
      </p:sp>
    </p:spTree>
    <p:extLst>
      <p:ext uri="{BB962C8B-B14F-4D97-AF65-F5344CB8AC3E}">
        <p14:creationId xmlns:p14="http://schemas.microsoft.com/office/powerpoint/2010/main" val="2698809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1">
            <a:extLst>
              <a:ext uri="{FF2B5EF4-FFF2-40B4-BE49-F238E27FC236}">
                <a16:creationId xmlns:a16="http://schemas.microsoft.com/office/drawing/2014/main" id="{68A4132F-DEC6-4332-A00C-A11AD4519B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oney">
            <a:extLst>
              <a:ext uri="{FF2B5EF4-FFF2-40B4-BE49-F238E27FC236}">
                <a16:creationId xmlns:a16="http://schemas.microsoft.com/office/drawing/2014/main" id="{96DAD20A-02B9-4AB4-AD51-E8A5D3ABC4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23382" y="536298"/>
            <a:ext cx="4113708" cy="4113708"/>
          </a:xfrm>
          <a:prstGeom prst="rect">
            <a:avLst/>
          </a:prstGeom>
        </p:spPr>
      </p:pic>
      <p:sp>
        <p:nvSpPr>
          <p:cNvPr id="43" name="Freeform: Shape 33">
            <a:extLst>
              <a:ext uri="{FF2B5EF4-FFF2-40B4-BE49-F238E27FC236}">
                <a16:creationId xmlns:a16="http://schemas.microsoft.com/office/drawing/2014/main" id="{9B38642C-62C4-4E31-A5D3-BB1DD8CA3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583" cy="6858478"/>
          </a:xfrm>
          <a:custGeom>
            <a:avLst/>
            <a:gdLst>
              <a:gd name="connsiteX0" fmla="*/ 0 w 8663583"/>
              <a:gd name="connsiteY0" fmla="*/ 0 h 6858478"/>
              <a:gd name="connsiteX1" fmla="*/ 480486 w 8663583"/>
              <a:gd name="connsiteY1" fmla="*/ 0 h 6858478"/>
              <a:gd name="connsiteX2" fmla="*/ 4415403 w 8663583"/>
              <a:gd name="connsiteY2" fmla="*/ 0 h 6858478"/>
              <a:gd name="connsiteX3" fmla="*/ 5481631 w 8663583"/>
              <a:gd name="connsiteY3" fmla="*/ 0 h 6858478"/>
              <a:gd name="connsiteX4" fmla="*/ 5487208 w 8663583"/>
              <a:gd name="connsiteY4" fmla="*/ 0 h 6858478"/>
              <a:gd name="connsiteX5" fmla="*/ 8663583 w 8663583"/>
              <a:gd name="connsiteY5" fmla="*/ 6858478 h 6858478"/>
              <a:gd name="connsiteX6" fmla="*/ 1239028 w 8663583"/>
              <a:gd name="connsiteY6" fmla="*/ 6858478 h 6858478"/>
              <a:gd name="connsiteX7" fmla="*/ 1239288 w 8663583"/>
              <a:gd name="connsiteY7" fmla="*/ 6857916 h 6858478"/>
              <a:gd name="connsiteX8" fmla="*/ 480486 w 8663583"/>
              <a:gd name="connsiteY8" fmla="*/ 6857916 h 6858478"/>
              <a:gd name="connsiteX9" fmla="*/ 480486 w 8663583"/>
              <a:gd name="connsiteY9" fmla="*/ 6858000 h 6858478"/>
              <a:gd name="connsiteX10" fmla="*/ 0 w 8663583"/>
              <a:gd name="connsiteY10" fmla="*/ 685800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3583" h="6858478">
                <a:moveTo>
                  <a:pt x="0" y="0"/>
                </a:moveTo>
                <a:lnTo>
                  <a:pt x="480486" y="0"/>
                </a:lnTo>
                <a:lnTo>
                  <a:pt x="4415403" y="0"/>
                </a:lnTo>
                <a:lnTo>
                  <a:pt x="5481631" y="0"/>
                </a:lnTo>
                <a:lnTo>
                  <a:pt x="5487208" y="0"/>
                </a:lnTo>
                <a:lnTo>
                  <a:pt x="8663583" y="6858478"/>
                </a:lnTo>
                <a:lnTo>
                  <a:pt x="1239028" y="6858478"/>
                </a:lnTo>
                <a:lnTo>
                  <a:pt x="1239288" y="6857916"/>
                </a:lnTo>
                <a:lnTo>
                  <a:pt x="480486" y="6857916"/>
                </a:lnTo>
                <a:lnTo>
                  <a:pt x="480486"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35">
            <a:extLst>
              <a:ext uri="{FF2B5EF4-FFF2-40B4-BE49-F238E27FC236}">
                <a16:creationId xmlns:a16="http://schemas.microsoft.com/office/drawing/2014/main" id="{A9F66240-8C38-4069-A5C9-2D3FCD97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234957" cy="6858478"/>
          </a:xfrm>
          <a:custGeom>
            <a:avLst/>
            <a:gdLst>
              <a:gd name="connsiteX0" fmla="*/ 156905 w 8234957"/>
              <a:gd name="connsiteY0" fmla="*/ 0 h 6858478"/>
              <a:gd name="connsiteX1" fmla="*/ 3986777 w 8234957"/>
              <a:gd name="connsiteY1" fmla="*/ 0 h 6858478"/>
              <a:gd name="connsiteX2" fmla="*/ 5053005 w 8234957"/>
              <a:gd name="connsiteY2" fmla="*/ 0 h 6858478"/>
              <a:gd name="connsiteX3" fmla="*/ 5058582 w 8234957"/>
              <a:gd name="connsiteY3" fmla="*/ 0 h 6858478"/>
              <a:gd name="connsiteX4" fmla="*/ 8234957 w 8234957"/>
              <a:gd name="connsiteY4" fmla="*/ 6858478 h 6858478"/>
              <a:gd name="connsiteX5" fmla="*/ 810402 w 8234957"/>
              <a:gd name="connsiteY5" fmla="*/ 6858478 h 6858478"/>
              <a:gd name="connsiteX6" fmla="*/ 810662 w 8234957"/>
              <a:gd name="connsiteY6" fmla="*/ 6857916 h 6858478"/>
              <a:gd name="connsiteX7" fmla="*/ 156905 w 8234957"/>
              <a:gd name="connsiteY7" fmla="*/ 6857916 h 6858478"/>
              <a:gd name="connsiteX8" fmla="*/ 156905 w 8234957"/>
              <a:gd name="connsiteY8" fmla="*/ 6858478 h 6858478"/>
              <a:gd name="connsiteX9" fmla="*/ 0 w 8234957"/>
              <a:gd name="connsiteY9" fmla="*/ 6858478 h 6858478"/>
              <a:gd name="connsiteX10" fmla="*/ 0 w 8234957"/>
              <a:gd name="connsiteY10" fmla="*/ 479 h 6858478"/>
              <a:gd name="connsiteX11" fmla="*/ 156905 w 8234957"/>
              <a:gd name="connsiteY11" fmla="*/ 479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34957" h="6858478">
                <a:moveTo>
                  <a:pt x="156905" y="0"/>
                </a:moveTo>
                <a:lnTo>
                  <a:pt x="3986777" y="0"/>
                </a:lnTo>
                <a:lnTo>
                  <a:pt x="5053005" y="0"/>
                </a:lnTo>
                <a:lnTo>
                  <a:pt x="5058582" y="0"/>
                </a:lnTo>
                <a:lnTo>
                  <a:pt x="8234957" y="6858478"/>
                </a:lnTo>
                <a:lnTo>
                  <a:pt x="810402" y="6858478"/>
                </a:lnTo>
                <a:lnTo>
                  <a:pt x="810662" y="6857916"/>
                </a:lnTo>
                <a:lnTo>
                  <a:pt x="156905" y="6857916"/>
                </a:lnTo>
                <a:lnTo>
                  <a:pt x="156905" y="6858478"/>
                </a:lnTo>
                <a:lnTo>
                  <a:pt x="0" y="6858478"/>
                </a:lnTo>
                <a:lnTo>
                  <a:pt x="0" y="479"/>
                </a:lnTo>
                <a:lnTo>
                  <a:pt x="15690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804672" y="365125"/>
            <a:ext cx="4378881" cy="1325563"/>
          </a:xfrm>
        </p:spPr>
        <p:txBody>
          <a:bodyPr vert="horz" lIns="91440" tIns="45720" rIns="91440" bIns="45720" rtlCol="0" anchor="ctr">
            <a:normAutofit/>
          </a:bodyPr>
          <a:lstStyle/>
          <a:p>
            <a:pPr algn="l"/>
            <a:r>
              <a:rPr lang="en-US" sz="4400" b="1" kern="1200">
                <a:solidFill>
                  <a:schemeClr val="tx1"/>
                </a:solidFill>
                <a:latin typeface="+mj-lt"/>
                <a:ea typeface="+mj-ea"/>
                <a:cs typeface="+mj-cs"/>
              </a:rPr>
              <a:t>Payroll Tax Relief </a:t>
            </a:r>
          </a:p>
        </p:txBody>
      </p: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336884" y="1955296"/>
            <a:ext cx="6047873" cy="4232691"/>
          </a:xfrm>
        </p:spPr>
        <p:txBody>
          <a:bodyPr vert="horz" lIns="91440" tIns="45720" rIns="91440" bIns="45720" rtlCol="0">
            <a:normAutofit fontScale="92500"/>
          </a:bodyPr>
          <a:lstStyle/>
          <a:p>
            <a:pPr algn="l"/>
            <a:r>
              <a:rPr lang="en-US" b="1" u="sng" dirty="0"/>
              <a:t>Tax Credit</a:t>
            </a:r>
          </a:p>
          <a:p>
            <a:pPr marL="457200" indent="-228600" algn="l">
              <a:buFont typeface="Arial" panose="020B0604020202020204" pitchFamily="34" charset="0"/>
              <a:buChar char="•"/>
            </a:pPr>
            <a:r>
              <a:rPr lang="en-US" b="1" dirty="0"/>
              <a:t>Refundable payroll tax credit for 50 percent of wages paid by employers whose operations were suspended due to COVID-19 or who had gross receipts that were 50 percent lower than the same quarter in the previous year. </a:t>
            </a:r>
          </a:p>
          <a:p>
            <a:pPr marL="457200" indent="-228600" algn="l">
              <a:buFont typeface="Arial" panose="020B0604020202020204" pitchFamily="34" charset="0"/>
              <a:buChar char="•"/>
            </a:pPr>
            <a:endParaRPr lang="en-US" b="1" dirty="0"/>
          </a:p>
          <a:p>
            <a:pPr algn="l"/>
            <a:r>
              <a:rPr lang="en-US" b="1" u="sng" dirty="0"/>
              <a:t>Payroll Tax Deferment</a:t>
            </a:r>
          </a:p>
          <a:p>
            <a:pPr marL="457200" indent="-228600" algn="l">
              <a:buFont typeface="Arial" panose="020B0604020202020204" pitchFamily="34" charset="0"/>
              <a:buChar char="•"/>
            </a:pPr>
            <a:r>
              <a:rPr lang="en-US" b="1" dirty="0"/>
              <a:t>Defer employer share of 6.2 percent Social Security tax. First half due by December 31, 2021 and the remaining half by December 31, 2022.</a:t>
            </a:r>
          </a:p>
          <a:p>
            <a:pPr marL="457200" indent="-228600" algn="l">
              <a:buFont typeface="Arial" panose="020B0604020202020204" pitchFamily="34" charset="0"/>
              <a:buChar char="•"/>
            </a:pPr>
            <a:endParaRPr lang="en-US" sz="2100" b="1" u="sng" dirty="0"/>
          </a:p>
        </p:txBody>
      </p:sp>
    </p:spTree>
    <p:extLst>
      <p:ext uri="{BB962C8B-B14F-4D97-AF65-F5344CB8AC3E}">
        <p14:creationId xmlns:p14="http://schemas.microsoft.com/office/powerpoint/2010/main" val="198072274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C932-B967-4664-98D4-2CFC66100F3F}"/>
              </a:ext>
            </a:extLst>
          </p:cNvPr>
          <p:cNvSpPr>
            <a:spLocks noGrp="1"/>
          </p:cNvSpPr>
          <p:nvPr>
            <p:ph type="title"/>
          </p:nvPr>
        </p:nvSpPr>
        <p:spPr>
          <a:xfrm>
            <a:off x="952500" y="500062"/>
            <a:ext cx="10515600" cy="1325563"/>
          </a:xfrm>
        </p:spPr>
        <p:txBody>
          <a:bodyPr>
            <a:normAutofit fontScale="90000"/>
          </a:bodyPr>
          <a:lstStyle/>
          <a:p>
            <a:pPr marL="457200" lvl="0" indent="-457200">
              <a:spcBef>
                <a:spcPts val="1000"/>
              </a:spcBef>
            </a:pPr>
            <a:br>
              <a:rPr lang="en-US" sz="2800" b="1" dirty="0">
                <a:latin typeface="Calibri" panose="020F0502020204030204"/>
                <a:ea typeface="+mn-ea"/>
                <a:cs typeface="+mn-cs"/>
              </a:rPr>
            </a:br>
            <a:r>
              <a:rPr lang="en-US" sz="5300" b="1" dirty="0">
                <a:latin typeface="Calibri" panose="020F0502020204030204"/>
                <a:ea typeface="+mn-ea"/>
                <a:cs typeface="+mn-cs"/>
              </a:rPr>
              <a:t>Modifies Net Operating Loss (NOL)</a:t>
            </a:r>
            <a:br>
              <a:rPr lang="en-US" sz="2800" b="1" dirty="0">
                <a:latin typeface="Calibri" panose="020F0502020204030204"/>
                <a:ea typeface="+mn-ea"/>
                <a:cs typeface="+mn-cs"/>
              </a:rPr>
            </a:br>
            <a:endParaRPr lang="en-US" sz="2800" dirty="0"/>
          </a:p>
        </p:txBody>
      </p:sp>
      <p:graphicFrame>
        <p:nvGraphicFramePr>
          <p:cNvPr id="5" name="Content Placeholder 2">
            <a:extLst>
              <a:ext uri="{FF2B5EF4-FFF2-40B4-BE49-F238E27FC236}">
                <a16:creationId xmlns:a16="http://schemas.microsoft.com/office/drawing/2014/main" id="{958635A0-855E-459B-B570-7B1B0375968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4143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sz="4000" b="1" kern="1200" dirty="0">
                <a:solidFill>
                  <a:schemeClr val="accent1"/>
                </a:solidFill>
                <a:latin typeface="+mn-lt"/>
                <a:ea typeface="+mj-ea"/>
                <a:cs typeface="+mj-cs"/>
              </a:rPr>
              <a:t>What is on the Horizon?</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4912614" y="1268677"/>
            <a:ext cx="6377769" cy="4930246"/>
          </a:xfrm>
        </p:spPr>
        <p:txBody>
          <a:bodyPr vert="horz" lIns="91440" tIns="45720" rIns="91440" bIns="45720" rtlCol="0" anchor="ctr">
            <a:normAutofit fontScale="70000" lnSpcReduction="20000"/>
          </a:bodyPr>
          <a:lstStyle/>
          <a:p>
            <a:pPr marL="457200" indent="-228600" algn="l">
              <a:buFont typeface="Arial" panose="020B0604020202020204" pitchFamily="34" charset="0"/>
              <a:buChar char="•"/>
            </a:pPr>
            <a:endParaRPr lang="en-US" sz="3600" b="1" dirty="0"/>
          </a:p>
          <a:p>
            <a:pPr marL="457200" indent="-228600" algn="l">
              <a:buFont typeface="Arial" panose="020B0604020202020204" pitchFamily="34" charset="0"/>
              <a:buChar char="•"/>
            </a:pPr>
            <a:r>
              <a:rPr lang="en-US" sz="3600" b="1" dirty="0"/>
              <a:t>Tariff Relief</a:t>
            </a:r>
          </a:p>
          <a:p>
            <a:pPr marL="457200" indent="-228600" algn="l">
              <a:buFont typeface="Arial" panose="020B0604020202020204" pitchFamily="34" charset="0"/>
              <a:buChar char="•"/>
            </a:pPr>
            <a:endParaRPr lang="en-US" sz="3600" b="1" dirty="0"/>
          </a:p>
          <a:p>
            <a:pPr marL="457200" indent="-228600" algn="l">
              <a:buFont typeface="Arial" panose="020B0604020202020204" pitchFamily="34" charset="0"/>
              <a:buChar char="•"/>
            </a:pPr>
            <a:r>
              <a:rPr lang="en-US" sz="3600" b="1" dirty="0"/>
              <a:t>Defense Production Act </a:t>
            </a:r>
          </a:p>
          <a:p>
            <a:pPr marL="457200" indent="-228600" algn="l">
              <a:buFont typeface="Arial" panose="020B0604020202020204" pitchFamily="34" charset="0"/>
              <a:buChar char="•"/>
            </a:pPr>
            <a:endParaRPr lang="en-US" sz="3600" b="1" dirty="0"/>
          </a:p>
          <a:p>
            <a:pPr marL="457200" indent="-228600" algn="l">
              <a:buFont typeface="Arial" panose="020B0604020202020204" pitchFamily="34" charset="0"/>
              <a:buChar char="•"/>
            </a:pPr>
            <a:r>
              <a:rPr lang="en-US" sz="3600" b="1" dirty="0"/>
              <a:t>Main Street Lending Program</a:t>
            </a:r>
          </a:p>
          <a:p>
            <a:pPr marL="457200" indent="-228600" algn="l">
              <a:buFont typeface="Arial" panose="020B0604020202020204" pitchFamily="34" charset="0"/>
              <a:buChar char="•"/>
            </a:pPr>
            <a:endParaRPr lang="en-US" sz="3600" b="1" dirty="0"/>
          </a:p>
          <a:p>
            <a:pPr marL="457200" indent="-228600" algn="l">
              <a:buFont typeface="Arial" panose="020B0604020202020204" pitchFamily="34" charset="0"/>
              <a:buChar char="•"/>
            </a:pPr>
            <a:r>
              <a:rPr lang="en-US" sz="3600" b="1" dirty="0"/>
              <a:t>Fourth Stimulus Package</a:t>
            </a:r>
          </a:p>
          <a:p>
            <a:pPr marL="457200" indent="-228600" algn="l">
              <a:buFont typeface="Arial" panose="020B0604020202020204" pitchFamily="34" charset="0"/>
              <a:buChar char="•"/>
            </a:pPr>
            <a:endParaRPr lang="en-US" sz="3600" b="1" dirty="0"/>
          </a:p>
          <a:p>
            <a:pPr marL="457200" indent="-228600" algn="l">
              <a:buFont typeface="Arial" panose="020B0604020202020204" pitchFamily="34" charset="0"/>
              <a:buChar char="•"/>
            </a:pPr>
            <a:r>
              <a:rPr lang="en-US" sz="3600" b="1" dirty="0"/>
              <a:t>Fifth Stimulus Package? </a:t>
            </a:r>
          </a:p>
          <a:p>
            <a:pPr marL="457200" indent="-228600" algn="l">
              <a:buFont typeface="Arial" panose="020B0604020202020204" pitchFamily="34" charset="0"/>
              <a:buChar char="•"/>
            </a:pPr>
            <a:endParaRPr lang="en-US" sz="3600" b="1" dirty="0"/>
          </a:p>
          <a:p>
            <a:pPr marL="457200" indent="-228600" algn="l">
              <a:buFont typeface="Arial" panose="020B0604020202020204" pitchFamily="34" charset="0"/>
              <a:buChar char="•"/>
            </a:pPr>
            <a:r>
              <a:rPr lang="en-US" sz="3600" b="1" dirty="0"/>
              <a:t>Additional state aid and assistance </a:t>
            </a:r>
          </a:p>
          <a:p>
            <a:pPr indent="-228600" algn="l">
              <a:buFont typeface="Arial" panose="020B0604020202020204" pitchFamily="34" charset="0"/>
              <a:buChar char="•"/>
            </a:pPr>
            <a:endParaRPr lang="en-US" sz="2800" dirty="0"/>
          </a:p>
          <a:p>
            <a:pPr algn="l"/>
            <a:endParaRPr lang="en-US" b="1" dirty="0">
              <a:solidFill>
                <a:schemeClr val="bg1"/>
              </a:solidFill>
            </a:endParaRPr>
          </a:p>
        </p:txBody>
      </p:sp>
    </p:spTree>
    <p:extLst>
      <p:ext uri="{BB962C8B-B14F-4D97-AF65-F5344CB8AC3E}">
        <p14:creationId xmlns:p14="http://schemas.microsoft.com/office/powerpoint/2010/main" val="1974516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655320" y="365125"/>
            <a:ext cx="5120114" cy="1692794"/>
          </a:xfrm>
        </p:spPr>
        <p:txBody>
          <a:bodyPr vert="horz" lIns="91440" tIns="45720" rIns="91440" bIns="45720" rtlCol="0" anchor="ctr">
            <a:normAutofit/>
          </a:bodyPr>
          <a:lstStyle/>
          <a:p>
            <a:pPr algn="l"/>
            <a:r>
              <a:rPr lang="en-US" sz="4400" b="1" dirty="0"/>
              <a:t>Tariff Relief 	</a:t>
            </a:r>
          </a:p>
        </p:txBody>
      </p:sp>
      <p:cxnSp>
        <p:nvCxnSpPr>
          <p:cNvPr id="24" name="Straight Arrow Connector 23">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398647" y="2575034"/>
            <a:ext cx="5697353" cy="3569071"/>
          </a:xfrm>
        </p:spPr>
        <p:txBody>
          <a:bodyPr vert="horz" lIns="91440" tIns="45720" rIns="91440" bIns="45720" rtlCol="0">
            <a:normAutofit/>
          </a:bodyPr>
          <a:lstStyle/>
          <a:p>
            <a:pPr marL="342900" indent="-228600" algn="l">
              <a:spcBef>
                <a:spcPts val="0"/>
              </a:spcBef>
              <a:spcAft>
                <a:spcPts val="600"/>
              </a:spcAft>
              <a:buFont typeface="Arial" panose="020B0604020202020204" pitchFamily="34" charset="0"/>
              <a:buChar char="•"/>
            </a:pPr>
            <a:r>
              <a:rPr lang="en-US" b="1" dirty="0"/>
              <a:t>Removed </a:t>
            </a:r>
            <a:r>
              <a:rPr lang="en-US" b="1" i="1" dirty="0"/>
              <a:t>some </a:t>
            </a:r>
            <a:r>
              <a:rPr lang="en-US" b="1" dirty="0"/>
              <a:t>Section 301 tariffs related to fishing tackle bags, certain trailers, cleats and chocks, and components such as cam/crankshafts and certain mountings/fittings. </a:t>
            </a:r>
          </a:p>
          <a:p>
            <a:pPr marL="342900" indent="-228600" algn="l">
              <a:spcBef>
                <a:spcPts val="0"/>
              </a:spcBef>
              <a:spcAft>
                <a:spcPts val="600"/>
              </a:spcAft>
              <a:buFont typeface="Arial" panose="020B0604020202020204" pitchFamily="34" charset="0"/>
              <a:buChar char="•"/>
            </a:pPr>
            <a:endParaRPr lang="en-US" sz="2400" b="1" dirty="0"/>
          </a:p>
          <a:p>
            <a:pPr marL="342900" indent="-228600" algn="l">
              <a:spcBef>
                <a:spcPts val="0"/>
              </a:spcBef>
              <a:spcAft>
                <a:spcPts val="600"/>
              </a:spcAft>
              <a:buFont typeface="Arial" panose="020B0604020202020204" pitchFamily="34" charset="0"/>
              <a:buChar char="•"/>
            </a:pPr>
            <a:r>
              <a:rPr lang="en-US" sz="2400" b="1" dirty="0"/>
              <a:t>Growing bipartisan support on Capitol Hill to suspend all tariffs for </a:t>
            </a:r>
            <a:r>
              <a:rPr lang="en-US" sz="2400" b="1" i="1" dirty="0"/>
              <a:t>at least </a:t>
            </a:r>
            <a:r>
              <a:rPr lang="en-US" sz="2400" b="1" dirty="0"/>
              <a:t>90 days. </a:t>
            </a:r>
          </a:p>
          <a:p>
            <a:pPr marL="228600" marR="0" lvl="1" indent="-228600" algn="l">
              <a:spcBef>
                <a:spcPts val="0"/>
              </a:spcBef>
              <a:spcAft>
                <a:spcPts val="600"/>
              </a:spcAft>
              <a:buFont typeface="Arial" panose="020B0604020202020204" pitchFamily="34" charset="0"/>
              <a:buChar char="•"/>
            </a:pPr>
            <a:endParaRPr lang="en-US" sz="1800" b="1" dirty="0"/>
          </a:p>
        </p:txBody>
      </p:sp>
      <p:pic>
        <p:nvPicPr>
          <p:cNvPr id="6" name="Picture 5" descr="A picture containing umbrella&#10;&#10;Description automatically generated">
            <a:extLst>
              <a:ext uri="{FF2B5EF4-FFF2-40B4-BE49-F238E27FC236}">
                <a16:creationId xmlns:a16="http://schemas.microsoft.com/office/drawing/2014/main" id="{1AAD88C8-FA2D-4EC5-9511-0F94F225C4AF}"/>
              </a:ext>
            </a:extLst>
          </p:cNvPr>
          <p:cNvPicPr>
            <a:picLocks noChangeAspect="1"/>
          </p:cNvPicPr>
          <p:nvPr/>
        </p:nvPicPr>
        <p:blipFill rotWithShape="1">
          <a:blip r:embed="rId3"/>
          <a:srcRect l="31816" r="28600"/>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4621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1136428" y="627564"/>
            <a:ext cx="7474172" cy="1325563"/>
          </a:xfrm>
        </p:spPr>
        <p:txBody>
          <a:bodyPr vert="horz" lIns="91440" tIns="45720" rIns="91440" bIns="45720" rtlCol="0" anchor="ctr">
            <a:normAutofit/>
          </a:bodyPr>
          <a:lstStyle/>
          <a:p>
            <a:pPr algn="l"/>
            <a:r>
              <a:rPr lang="en-US" sz="4400" b="1" kern="1200" dirty="0">
                <a:latin typeface="+mn-lt"/>
                <a:ea typeface="+mj-ea"/>
                <a:cs typeface="+mj-cs"/>
              </a:rPr>
              <a:t>Defense Production Act (DPA)  </a:t>
            </a:r>
          </a:p>
        </p:txBody>
      </p: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276790" y="1566973"/>
            <a:ext cx="8333810" cy="4663463"/>
          </a:xfrm>
        </p:spPr>
        <p:txBody>
          <a:bodyPr vert="horz" lIns="91440" tIns="45720" rIns="91440" bIns="45720" rtlCol="0" anchor="ctr">
            <a:normAutofit/>
          </a:bodyPr>
          <a:lstStyle/>
          <a:p>
            <a:pPr marL="1143000" lvl="2" indent="-457200" algn="l">
              <a:buFont typeface="Wingdings" panose="05000000000000000000" pitchFamily="2" charset="2"/>
              <a:buChar char="Ø"/>
            </a:pPr>
            <a:r>
              <a:rPr lang="en-US" sz="2600" dirty="0"/>
              <a:t>Allows the president to incentivize companies to increase production of any good/material that is essential to national security.</a:t>
            </a:r>
          </a:p>
          <a:p>
            <a:pPr marL="685800" lvl="2" algn="l"/>
            <a:endParaRPr lang="en-US" sz="2600" dirty="0"/>
          </a:p>
          <a:p>
            <a:pPr marL="1143000" lvl="2" indent="-457200" algn="l">
              <a:buFont typeface="Wingdings" panose="05000000000000000000" pitchFamily="2" charset="2"/>
              <a:buChar char="Ø"/>
            </a:pPr>
            <a:r>
              <a:rPr lang="en-US" sz="2600" dirty="0"/>
              <a:t>President has invoked the DPA to compensate for a lack of personal protective equipment for medical community</a:t>
            </a:r>
          </a:p>
          <a:p>
            <a:pPr marL="1143000" lvl="2" indent="-457200" algn="l">
              <a:buFont typeface="Wingdings" panose="05000000000000000000" pitchFamily="2" charset="2"/>
              <a:buChar char="Ø"/>
            </a:pPr>
            <a:endParaRPr lang="en-US" sz="2600" dirty="0"/>
          </a:p>
          <a:p>
            <a:pPr marL="1143000" lvl="2" indent="-457200" algn="l">
              <a:buFont typeface="Wingdings" panose="05000000000000000000" pitchFamily="2" charset="2"/>
              <a:buChar char="Ø"/>
            </a:pPr>
            <a:r>
              <a:rPr lang="en-US" sz="2600" dirty="0"/>
              <a:t>On March 27, president invoked the DPA on General Motors to produce ventilators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ruck">
            <a:extLst>
              <a:ext uri="{FF2B5EF4-FFF2-40B4-BE49-F238E27FC236}">
                <a16:creationId xmlns:a16="http://schemas.microsoft.com/office/drawing/2014/main" id="{A616F8BC-BDAA-4F38-AF87-0C6397C103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403776" y="2857501"/>
            <a:ext cx="1142998" cy="1142998"/>
          </a:xfrm>
          <a:prstGeom prst="rect">
            <a:avLst/>
          </a:prstGeom>
        </p:spPr>
      </p:pic>
    </p:spTree>
    <p:extLst>
      <p:ext uri="{BB962C8B-B14F-4D97-AF65-F5344CB8AC3E}">
        <p14:creationId xmlns:p14="http://schemas.microsoft.com/office/powerpoint/2010/main" val="12780617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838200" y="963877"/>
            <a:ext cx="3494362" cy="4930246"/>
          </a:xfrm>
        </p:spPr>
        <p:txBody>
          <a:bodyPr vert="horz" lIns="91440" tIns="45720" rIns="91440" bIns="45720" rtlCol="0" anchor="ctr">
            <a:normAutofit/>
          </a:bodyPr>
          <a:lstStyle/>
          <a:p>
            <a:pPr algn="r"/>
            <a:r>
              <a:rPr lang="en-US" b="1" kern="1200" dirty="0">
                <a:latin typeface="+mn-lt"/>
                <a:ea typeface="+mj-ea"/>
                <a:cs typeface="+mj-cs"/>
              </a:rPr>
              <a:t>Stimulus 4 Package</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4976031" y="963877"/>
            <a:ext cx="6377769" cy="4930246"/>
          </a:xfrm>
        </p:spPr>
        <p:txBody>
          <a:bodyPr vert="horz" lIns="91440" tIns="45720" rIns="91440" bIns="45720" rtlCol="0" anchor="ctr">
            <a:normAutofit/>
          </a:bodyPr>
          <a:lstStyle/>
          <a:p>
            <a:pPr marL="228600" algn="l"/>
            <a:r>
              <a:rPr lang="en-US" sz="3200" b="1" dirty="0"/>
              <a:t>Infrastructure</a:t>
            </a:r>
          </a:p>
          <a:p>
            <a:pPr marL="914400" lvl="1" indent="-228600" algn="l">
              <a:buFont typeface="Arial" panose="020B0604020202020204" pitchFamily="34" charset="0"/>
              <a:buChar char="•"/>
            </a:pPr>
            <a:r>
              <a:rPr lang="en-US" sz="2800" dirty="0"/>
              <a:t>Surface transportation</a:t>
            </a:r>
          </a:p>
          <a:p>
            <a:pPr marL="914400" lvl="1" indent="-228600" algn="l">
              <a:buFont typeface="Arial" panose="020B0604020202020204" pitchFamily="34" charset="0"/>
              <a:buChar char="•"/>
            </a:pPr>
            <a:r>
              <a:rPr lang="en-US" sz="2800" dirty="0"/>
              <a:t>Water Resources Development Act </a:t>
            </a:r>
          </a:p>
          <a:p>
            <a:pPr marL="914400" lvl="1" indent="-228600" algn="l">
              <a:buFont typeface="Arial" panose="020B0604020202020204" pitchFamily="34" charset="0"/>
              <a:buChar char="•"/>
            </a:pPr>
            <a:r>
              <a:rPr lang="en-US" sz="2800" dirty="0"/>
              <a:t>Sport Fish Restoration and Boating Trust Fund</a:t>
            </a:r>
          </a:p>
          <a:p>
            <a:pPr marL="457200" indent="-228600" algn="l">
              <a:buFont typeface="Arial" panose="020B0604020202020204" pitchFamily="34" charset="0"/>
              <a:buChar char="•"/>
            </a:pPr>
            <a:endParaRPr lang="en-US" sz="3200" b="1" dirty="0"/>
          </a:p>
          <a:p>
            <a:pPr marL="228600" algn="l"/>
            <a:r>
              <a:rPr lang="en-US" sz="3200" b="1" dirty="0"/>
              <a:t>Fixes to previous relief packages</a:t>
            </a:r>
          </a:p>
          <a:p>
            <a:pPr marL="914400" lvl="1" indent="-228600" algn="l">
              <a:buFont typeface="Arial" panose="020B0604020202020204" pitchFamily="34" charset="0"/>
              <a:buChar char="•"/>
            </a:pPr>
            <a:r>
              <a:rPr lang="en-US" sz="2800" dirty="0"/>
              <a:t>Affiliation definitions</a:t>
            </a:r>
          </a:p>
          <a:p>
            <a:pPr marL="685800" lvl="1" algn="l"/>
            <a:endParaRPr lang="en-US" sz="2400" b="1" dirty="0"/>
          </a:p>
          <a:p>
            <a:pPr marL="228600" algn="l"/>
            <a:r>
              <a:rPr lang="en-US" sz="3200" b="1" dirty="0"/>
              <a:t>Extension of payroll loans?</a:t>
            </a:r>
          </a:p>
        </p:txBody>
      </p:sp>
    </p:spTree>
    <p:extLst>
      <p:ext uri="{BB962C8B-B14F-4D97-AF65-F5344CB8AC3E}">
        <p14:creationId xmlns:p14="http://schemas.microsoft.com/office/powerpoint/2010/main" val="1738293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5234260" y="785611"/>
            <a:ext cx="5992540" cy="1314853"/>
          </a:xfrm>
        </p:spPr>
        <p:txBody>
          <a:bodyPr vert="horz" lIns="91440" tIns="45720" rIns="91440" bIns="45720" rtlCol="0" anchor="b">
            <a:normAutofit/>
          </a:bodyPr>
          <a:lstStyle/>
          <a:p>
            <a:pPr algn="l"/>
            <a:r>
              <a:rPr lang="en-US" sz="4000" b="1" kern="1200" dirty="0">
                <a:latin typeface="+mn-lt"/>
                <a:ea typeface="+mj-ea"/>
                <a:cs typeface="+mj-cs"/>
              </a:rPr>
              <a:t>State Actions</a:t>
            </a:r>
          </a:p>
        </p:txBody>
      </p: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5054958" y="2743937"/>
            <a:ext cx="6147073" cy="3108424"/>
          </a:xfrm>
        </p:spPr>
        <p:txBody>
          <a:bodyPr vert="horz" lIns="91440" tIns="45720" rIns="91440" bIns="45720" rtlCol="0">
            <a:normAutofit/>
          </a:bodyPr>
          <a:lstStyle/>
          <a:p>
            <a:pPr marL="571500" marR="0" lvl="1" indent="-228600" algn="l">
              <a:spcBef>
                <a:spcPts val="0"/>
              </a:spcBef>
              <a:spcAft>
                <a:spcPts val="600"/>
              </a:spcAft>
              <a:buFont typeface="Arial" panose="020B0604020202020204" pitchFamily="34" charset="0"/>
              <a:buChar char="•"/>
            </a:pPr>
            <a:r>
              <a:rPr lang="en-US" sz="2800" b="1" dirty="0"/>
              <a:t>Stay at Home Orders</a:t>
            </a:r>
          </a:p>
          <a:p>
            <a:pPr marL="571500" marR="0" lvl="1" indent="-228600" algn="l">
              <a:spcBef>
                <a:spcPts val="0"/>
              </a:spcBef>
              <a:spcAft>
                <a:spcPts val="600"/>
              </a:spcAft>
              <a:buFont typeface="Arial" panose="020B0604020202020204" pitchFamily="34" charset="0"/>
              <a:buChar char="•"/>
            </a:pPr>
            <a:r>
              <a:rPr lang="en-US" sz="2800" b="1" dirty="0"/>
              <a:t>Essential Business Designations</a:t>
            </a:r>
          </a:p>
          <a:p>
            <a:pPr marL="571500" marR="0" lvl="1" indent="-228600" algn="l">
              <a:spcBef>
                <a:spcPts val="0"/>
              </a:spcBef>
              <a:spcAft>
                <a:spcPts val="600"/>
              </a:spcAft>
              <a:buFont typeface="Arial" panose="020B0604020202020204" pitchFamily="34" charset="0"/>
              <a:buChar char="•"/>
            </a:pPr>
            <a:r>
              <a:rPr lang="en-US" sz="2800" b="1" dirty="0"/>
              <a:t>Access Restrictions</a:t>
            </a:r>
          </a:p>
          <a:p>
            <a:pPr marL="571500" marR="0" lvl="1" indent="-228600" algn="l">
              <a:spcBef>
                <a:spcPts val="0"/>
              </a:spcBef>
              <a:spcAft>
                <a:spcPts val="600"/>
              </a:spcAft>
              <a:buFont typeface="Arial" panose="020B0604020202020204" pitchFamily="34" charset="0"/>
              <a:buChar char="•"/>
            </a:pPr>
            <a:r>
              <a:rPr lang="en-US" sz="2800" b="1" dirty="0"/>
              <a:t>State Assistance </a:t>
            </a:r>
          </a:p>
          <a:p>
            <a:pPr marL="571500" marR="0" lvl="1" indent="-228600" algn="l">
              <a:spcBef>
                <a:spcPts val="0"/>
              </a:spcBef>
              <a:spcAft>
                <a:spcPts val="600"/>
              </a:spcAft>
              <a:buFont typeface="Arial" panose="020B0604020202020204" pitchFamily="34" charset="0"/>
              <a:buChar char="•"/>
            </a:pPr>
            <a:endParaRPr lang="en-US" sz="2800" b="1" dirty="0"/>
          </a:p>
          <a:p>
            <a:pPr marL="342900" marR="0" lvl="1" algn="l">
              <a:spcBef>
                <a:spcPts val="0"/>
              </a:spcBef>
              <a:spcAft>
                <a:spcPts val="600"/>
              </a:spcAft>
            </a:pPr>
            <a:r>
              <a:rPr lang="en-US" sz="2800" b="1" dirty="0"/>
              <a:t>Visit: nmma.org/coronavirus</a:t>
            </a:r>
          </a:p>
        </p:txBody>
      </p:sp>
      <p:sp>
        <p:nvSpPr>
          <p:cNvPr id="12" name="Rectangle 11">
            <a:extLst>
              <a:ext uri="{FF2B5EF4-FFF2-40B4-BE49-F238E27FC236}">
                <a16:creationId xmlns:a16="http://schemas.microsoft.com/office/drawing/2014/main" id="{85EE8969-963B-4684-B457-EC3E23FEE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4654296" cy="6861717"/>
          </a:xfrm>
          <a:prstGeom prst="rect">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14"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986164"/>
            <a:ext cx="3373935" cy="4358546"/>
          </a:xfrm>
          <a:prstGeom prst="roundRect">
            <a:avLst>
              <a:gd name="adj" fmla="val 2462"/>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Court">
            <a:extLst>
              <a:ext uri="{FF2B5EF4-FFF2-40B4-BE49-F238E27FC236}">
                <a16:creationId xmlns:a16="http://schemas.microsoft.com/office/drawing/2014/main" id="{A616F8BC-BDAA-4F38-AF87-0C6397C103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89970" y="1849335"/>
            <a:ext cx="2679741" cy="2679741"/>
          </a:xfrm>
          <a:prstGeom prst="rect">
            <a:avLst/>
          </a:prstGeom>
        </p:spPr>
      </p:pic>
      <p:cxnSp>
        <p:nvCxnSpPr>
          <p:cNvPr id="16" name="Straight Connector 15">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54983" y="2422200"/>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97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56AFA-E7FC-4F4B-9E21-8C9D51F44A03}"/>
              </a:ext>
            </a:extLst>
          </p:cNvPr>
          <p:cNvSpPr>
            <a:spLocks noGrp="1"/>
          </p:cNvSpPr>
          <p:nvPr>
            <p:ph type="title"/>
          </p:nvPr>
        </p:nvSpPr>
        <p:spPr>
          <a:xfrm>
            <a:off x="648929" y="629266"/>
            <a:ext cx="3651467" cy="1676603"/>
          </a:xfrm>
        </p:spPr>
        <p:txBody>
          <a:bodyPr>
            <a:normAutofit/>
          </a:bodyPr>
          <a:lstStyle/>
          <a:p>
            <a:r>
              <a:rPr lang="en-US" sz="2800" b="1" dirty="0"/>
              <a:t>On today’s webinar:</a:t>
            </a:r>
          </a:p>
        </p:txBody>
      </p:sp>
      <p:sp>
        <p:nvSpPr>
          <p:cNvPr id="3" name="Content Placeholder 2">
            <a:extLst>
              <a:ext uri="{FF2B5EF4-FFF2-40B4-BE49-F238E27FC236}">
                <a16:creationId xmlns:a16="http://schemas.microsoft.com/office/drawing/2014/main" id="{9438C080-8B3B-4495-AAEA-0A8B1AEEFC01}"/>
              </a:ext>
            </a:extLst>
          </p:cNvPr>
          <p:cNvSpPr>
            <a:spLocks noGrp="1"/>
          </p:cNvSpPr>
          <p:nvPr>
            <p:ph idx="1"/>
          </p:nvPr>
        </p:nvSpPr>
        <p:spPr>
          <a:xfrm>
            <a:off x="495300" y="2438400"/>
            <a:ext cx="3805097" cy="4064000"/>
          </a:xfrm>
        </p:spPr>
        <p:txBody>
          <a:bodyPr>
            <a:normAutofit/>
          </a:bodyPr>
          <a:lstStyle/>
          <a:p>
            <a:pPr marL="571500" indent="-571500">
              <a:buFont typeface="+mj-lt"/>
              <a:buAutoNum type="romanUcPeriod"/>
            </a:pPr>
            <a:r>
              <a:rPr lang="en-US" sz="2000" dirty="0"/>
              <a:t>Federal response </a:t>
            </a:r>
          </a:p>
          <a:p>
            <a:pPr marL="571500" indent="-571500">
              <a:buFont typeface="+mj-lt"/>
              <a:buAutoNum type="romanUcPeriod"/>
            </a:pPr>
            <a:r>
              <a:rPr lang="en-US" sz="2000" dirty="0"/>
              <a:t>NMMA stimulus priorities</a:t>
            </a:r>
          </a:p>
          <a:p>
            <a:pPr marL="571500" indent="-571500">
              <a:buFont typeface="+mj-lt"/>
              <a:buAutoNum type="romanUcPeriod"/>
            </a:pPr>
            <a:r>
              <a:rPr lang="en-US" sz="2000" dirty="0"/>
              <a:t>CARES Act overview</a:t>
            </a:r>
          </a:p>
          <a:p>
            <a:pPr marL="571500" indent="-571500">
              <a:buFont typeface="+mj-lt"/>
              <a:buAutoNum type="romanUcPeriod"/>
            </a:pPr>
            <a:r>
              <a:rPr lang="en-US" sz="2000" dirty="0"/>
              <a:t>What’s on the horizon</a:t>
            </a:r>
          </a:p>
          <a:p>
            <a:pPr marL="571500" indent="-571500">
              <a:buFont typeface="+mj-lt"/>
              <a:buAutoNum type="romanUcPeriod"/>
            </a:pPr>
            <a:r>
              <a:rPr lang="en-US" sz="2000" dirty="0"/>
              <a:t>Next steps at the state level</a:t>
            </a:r>
          </a:p>
          <a:p>
            <a:pPr marL="571500" indent="-571500">
              <a:buFont typeface="+mj-lt"/>
              <a:buAutoNum type="romanUcPeriod"/>
            </a:pPr>
            <a:r>
              <a:rPr lang="en-US" sz="2000" dirty="0"/>
              <a:t>Resources</a:t>
            </a:r>
          </a:p>
          <a:p>
            <a:endParaRPr lang="en-US" sz="1800" dirty="0"/>
          </a:p>
          <a:p>
            <a:endParaRPr lang="en-US" sz="1800" dirty="0"/>
          </a:p>
          <a:p>
            <a:endParaRPr lang="en-US" sz="1800" dirty="0"/>
          </a:p>
          <a:p>
            <a:endParaRPr lang="en-US" sz="1800" dirty="0"/>
          </a:p>
        </p:txBody>
      </p:sp>
      <p:pic>
        <p:nvPicPr>
          <p:cNvPr id="5" name="Picture 4" descr="A small boat in a body of water&#10;&#10;Description automatically generated">
            <a:extLst>
              <a:ext uri="{FF2B5EF4-FFF2-40B4-BE49-F238E27FC236}">
                <a16:creationId xmlns:a16="http://schemas.microsoft.com/office/drawing/2014/main" id="{87466EE9-057A-47BF-A627-847F1A231CBC}"/>
              </a:ext>
            </a:extLst>
          </p:cNvPr>
          <p:cNvPicPr>
            <a:picLocks noChangeAspect="1"/>
          </p:cNvPicPr>
          <p:nvPr/>
        </p:nvPicPr>
        <p:blipFill rotWithShape="1">
          <a:blip r:embed="rId3">
            <a:extLst>
              <a:ext uri="{28A0092B-C50C-407E-A947-70E740481C1C}">
                <a14:useLocalDpi xmlns:a14="http://schemas.microsoft.com/office/drawing/2010/main" val="0"/>
              </a:ext>
            </a:extLst>
          </a:blip>
          <a:srcRect l="2198" r="24287" b="-1"/>
          <a:stretch/>
        </p:blipFill>
        <p:spPr>
          <a:xfrm>
            <a:off x="4639056" y="10"/>
            <a:ext cx="7552944" cy="6857990"/>
          </a:xfrm>
          <a:prstGeom prst="rect">
            <a:avLst/>
          </a:prstGeom>
          <a:effectLst/>
        </p:spPr>
      </p:pic>
    </p:spTree>
    <p:extLst>
      <p:ext uri="{BB962C8B-B14F-4D97-AF65-F5344CB8AC3E}">
        <p14:creationId xmlns:p14="http://schemas.microsoft.com/office/powerpoint/2010/main" val="252745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74942-F546-4ED7-BE64-F257EE632277}"/>
              </a:ext>
            </a:extLst>
          </p:cNvPr>
          <p:cNvSpPr>
            <a:spLocks noGrp="1"/>
          </p:cNvSpPr>
          <p:nvPr>
            <p:ph type="title"/>
          </p:nvPr>
        </p:nvSpPr>
        <p:spPr/>
        <p:txBody>
          <a:bodyPr/>
          <a:lstStyle/>
          <a:p>
            <a:r>
              <a:rPr lang="en-US" b="1" dirty="0"/>
              <a:t>State Fiscal Response to Date</a:t>
            </a:r>
          </a:p>
        </p:txBody>
      </p:sp>
      <p:pic>
        <p:nvPicPr>
          <p:cNvPr id="4" name="Content Placeholder 3">
            <a:extLst>
              <a:ext uri="{FF2B5EF4-FFF2-40B4-BE49-F238E27FC236}">
                <a16:creationId xmlns:a16="http://schemas.microsoft.com/office/drawing/2014/main" id="{85B6A2E9-CCF5-4BCF-B042-E3C80FAE0D9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2789142" y="1516095"/>
            <a:ext cx="10115697" cy="4970579"/>
          </a:xfrm>
          <a:prstGeom prst="rect">
            <a:avLst/>
          </a:prstGeom>
        </p:spPr>
      </p:pic>
    </p:spTree>
    <p:extLst>
      <p:ext uri="{BB962C8B-B14F-4D97-AF65-F5344CB8AC3E}">
        <p14:creationId xmlns:p14="http://schemas.microsoft.com/office/powerpoint/2010/main" val="976123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3BAF-3744-0245-9473-089B302A237A}"/>
              </a:ext>
            </a:extLst>
          </p:cNvPr>
          <p:cNvSpPr>
            <a:spLocks noGrp="1"/>
          </p:cNvSpPr>
          <p:nvPr>
            <p:ph type="ctrTitle"/>
          </p:nvPr>
        </p:nvSpPr>
        <p:spPr>
          <a:xfrm>
            <a:off x="1096086" y="153614"/>
            <a:ext cx="7474172" cy="1325563"/>
          </a:xfrm>
        </p:spPr>
        <p:txBody>
          <a:bodyPr vert="horz" lIns="91440" tIns="45720" rIns="91440" bIns="45720" rtlCol="0" anchor="ctr">
            <a:normAutofit/>
          </a:bodyPr>
          <a:lstStyle/>
          <a:p>
            <a:pPr algn="l"/>
            <a:r>
              <a:rPr lang="en-US" sz="4400" b="1" kern="1200" dirty="0">
                <a:solidFill>
                  <a:schemeClr val="tx1"/>
                </a:solidFill>
                <a:latin typeface="+mj-lt"/>
                <a:ea typeface="+mj-ea"/>
                <a:cs typeface="+mj-cs"/>
              </a:rPr>
              <a:t>Resources</a:t>
            </a:r>
          </a:p>
        </p:txBody>
      </p:sp>
      <p:sp>
        <p:nvSpPr>
          <p:cNvPr id="3" name="Subtitle 2">
            <a:extLst>
              <a:ext uri="{FF2B5EF4-FFF2-40B4-BE49-F238E27FC236}">
                <a16:creationId xmlns:a16="http://schemas.microsoft.com/office/drawing/2014/main" id="{1DA7D578-4DF9-B041-80F2-3E1930F62369}"/>
              </a:ext>
            </a:extLst>
          </p:cNvPr>
          <p:cNvSpPr>
            <a:spLocks noGrp="1"/>
          </p:cNvSpPr>
          <p:nvPr>
            <p:ph type="subTitle" idx="1"/>
          </p:nvPr>
        </p:nvSpPr>
        <p:spPr>
          <a:xfrm>
            <a:off x="-165928" y="1033431"/>
            <a:ext cx="9743192" cy="5824569"/>
          </a:xfrm>
        </p:spPr>
        <p:txBody>
          <a:bodyPr vert="horz" lIns="91440" tIns="45720" rIns="91440" bIns="45720" rtlCol="0" anchor="ctr">
            <a:normAutofit fontScale="85000" lnSpcReduction="20000"/>
          </a:bodyPr>
          <a:lstStyle/>
          <a:p>
            <a:pPr marL="457200" algn="l"/>
            <a:r>
              <a:rPr lang="en-US" b="1" dirty="0"/>
              <a:t> </a:t>
            </a:r>
            <a:r>
              <a:rPr lang="en-US" b="1" dirty="0">
                <a:solidFill>
                  <a:prstClr val="black"/>
                </a:solidFill>
              </a:rPr>
              <a:t>NMMA’s COVID-19 Web Page:</a:t>
            </a:r>
            <a:r>
              <a:rPr lang="en-US" dirty="0">
                <a:solidFill>
                  <a:prstClr val="black"/>
                </a:solidFill>
              </a:rPr>
              <a:t> </a:t>
            </a:r>
            <a:r>
              <a:rPr lang="en-US" u="sng" dirty="0">
                <a:solidFill>
                  <a:srgbClr val="0563C1"/>
                </a:solidFill>
                <a:hlinkClick r:id="rId3"/>
              </a:rPr>
              <a:t>https://www.nmma.org/coronavirus</a:t>
            </a:r>
            <a:endParaRPr lang="en-US" u="sng" dirty="0">
              <a:solidFill>
                <a:srgbClr val="0563C1"/>
              </a:solidFill>
            </a:endParaRPr>
          </a:p>
          <a:p>
            <a:pPr marL="457200" algn="l"/>
            <a:endParaRPr lang="en-US" b="1" dirty="0"/>
          </a:p>
          <a:p>
            <a:pPr marL="457200" algn="l"/>
            <a:r>
              <a:rPr lang="en-US" b="1" dirty="0"/>
              <a:t>Guide to Paycheck Protection Program (PPP)</a:t>
            </a:r>
          </a:p>
          <a:p>
            <a:pPr marL="914400" lvl="1" indent="-228600" algn="l">
              <a:buFont typeface="Arial" panose="020B0604020202020204" pitchFamily="34" charset="0"/>
              <a:buChar char="•"/>
            </a:pPr>
            <a:r>
              <a:rPr lang="en-US" sz="2400" dirty="0">
                <a:hlinkClick r:id="rId4"/>
              </a:rPr>
              <a:t>https://www.uschamber.com/sites/default/files/023595_comm_corona_virus_smallbiz_loan_final.pdf</a:t>
            </a:r>
            <a:endParaRPr lang="en-US" sz="2400" dirty="0"/>
          </a:p>
          <a:p>
            <a:pPr marL="914400" lvl="1" indent="-228600" algn="l">
              <a:buFont typeface="Arial" panose="020B0604020202020204" pitchFamily="34" charset="0"/>
              <a:buChar char="•"/>
            </a:pPr>
            <a:endParaRPr lang="en-US" sz="2400" dirty="0"/>
          </a:p>
          <a:p>
            <a:pPr marL="457200" algn="l"/>
            <a:r>
              <a:rPr lang="en-US" b="1" dirty="0"/>
              <a:t>How to apply for an SBA loan </a:t>
            </a:r>
          </a:p>
          <a:p>
            <a:pPr marL="914400" lvl="1" indent="-228600" algn="l">
              <a:buFont typeface="Arial" panose="020B0604020202020204" pitchFamily="34" charset="0"/>
              <a:buChar char="•"/>
            </a:pPr>
            <a:r>
              <a:rPr lang="en-US" sz="2400" dirty="0">
                <a:hlinkClick r:id="rId5"/>
              </a:rPr>
              <a:t>https://home.treasury.gov/system/files/136/PPP%20Borrower%20Information%20Fact%20Sheet.pdf</a:t>
            </a:r>
            <a:endParaRPr lang="en-US" sz="2400" dirty="0"/>
          </a:p>
          <a:p>
            <a:pPr marL="914400" lvl="1" indent="-228600" algn="l">
              <a:buFont typeface="Arial" panose="020B0604020202020204" pitchFamily="34" charset="0"/>
              <a:buChar char="•"/>
            </a:pPr>
            <a:r>
              <a:rPr lang="en-US" sz="2400" dirty="0">
                <a:hlinkClick r:id="rId6"/>
              </a:rPr>
              <a:t>https://home.treasury.gov/system/files/136/Paycheck-Protection-Program-Application-3-30-2020-v3.pdf</a:t>
            </a:r>
            <a:endParaRPr lang="en-US" sz="2800" dirty="0"/>
          </a:p>
          <a:p>
            <a:pPr marL="685800" lvl="1" algn="l"/>
            <a:endParaRPr lang="en-US" sz="2400" b="1" dirty="0"/>
          </a:p>
          <a:p>
            <a:pPr marL="457200" algn="l"/>
            <a:r>
              <a:rPr lang="en-US" b="1" dirty="0"/>
              <a:t>CARES Act Funding Flowchart</a:t>
            </a:r>
          </a:p>
          <a:p>
            <a:pPr marL="914400" lvl="1" indent="-228600" algn="l">
              <a:buFont typeface="Arial" panose="020B0604020202020204" pitchFamily="34" charset="0"/>
              <a:buChar char="•"/>
            </a:pPr>
            <a:r>
              <a:rPr lang="en-US" sz="2400" dirty="0">
                <a:hlinkClick r:id="rId7"/>
              </a:rPr>
              <a:t>http://nmma.net/assets/cabinets/Cabinet488/NMMA_Economic%20Relief%20Flow%20Chart.pdf</a:t>
            </a:r>
            <a:endParaRPr lang="en-US" sz="2400" dirty="0"/>
          </a:p>
          <a:p>
            <a:pPr marL="685800" lvl="1" algn="l"/>
            <a:endParaRPr lang="en-US" sz="2400" dirty="0"/>
          </a:p>
          <a:p>
            <a:pPr marL="457200" algn="l"/>
            <a:r>
              <a:rPr lang="en-US" b="1" dirty="0"/>
              <a:t>State Resource Guide</a:t>
            </a:r>
          </a:p>
          <a:p>
            <a:pPr marL="914400" lvl="1" indent="-228600" algn="l">
              <a:buFont typeface="Arial" panose="020B0604020202020204" pitchFamily="34" charset="0"/>
              <a:buChar char="•"/>
            </a:pPr>
            <a:r>
              <a:rPr lang="en-US" sz="2400" dirty="0">
                <a:hlinkClick r:id="rId8"/>
              </a:rPr>
              <a:t>http://nmma.net/assets/cabinets/Cabinet488/NMMA_COVID%20State%20Resources%20One%20Pager_3.31.20.pdf</a:t>
            </a:r>
            <a:endParaRPr lang="en-US" sz="1500" b="1" dirty="0"/>
          </a:p>
        </p:txBody>
      </p:sp>
      <p:sp>
        <p:nvSpPr>
          <p:cNvPr id="21" name="Rectangle 16">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18">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Books on Shelf">
            <a:extLst>
              <a:ext uri="{FF2B5EF4-FFF2-40B4-BE49-F238E27FC236}">
                <a16:creationId xmlns:a16="http://schemas.microsoft.com/office/drawing/2014/main" id="{C7D7E0EC-4EBF-4E2A-BA52-8300F8149A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363145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02736C-CFC7-433C-84FC-5D51972F367B}"/>
              </a:ext>
            </a:extLst>
          </p:cNvPr>
          <p:cNvSpPr txBox="1"/>
          <p:nvPr/>
        </p:nvSpPr>
        <p:spPr>
          <a:xfrm>
            <a:off x="505326" y="1111864"/>
            <a:ext cx="11181348" cy="4154984"/>
          </a:xfrm>
          <a:prstGeom prst="rect">
            <a:avLst/>
          </a:prstGeom>
          <a:noFill/>
        </p:spPr>
        <p:txBody>
          <a:bodyPr wrap="square" rtlCol="0">
            <a:spAutoFit/>
          </a:bodyPr>
          <a:lstStyle/>
          <a:p>
            <a:pPr algn="ctr"/>
            <a:r>
              <a:rPr lang="en-US" sz="8800" b="1" dirty="0"/>
              <a:t>Questions?</a:t>
            </a:r>
          </a:p>
          <a:p>
            <a:pPr algn="ctr"/>
            <a:endParaRPr lang="en-US" sz="4400" b="1" dirty="0"/>
          </a:p>
          <a:p>
            <a:pPr algn="ctr"/>
            <a:endParaRPr lang="en-US" sz="4400" b="1" dirty="0"/>
          </a:p>
          <a:p>
            <a:pPr algn="ctr"/>
            <a:r>
              <a:rPr lang="en-US" sz="4400" b="1" dirty="0"/>
              <a:t>For additional comments and resources: Taskforce@nmma.org</a:t>
            </a:r>
          </a:p>
        </p:txBody>
      </p:sp>
    </p:spTree>
    <p:extLst>
      <p:ext uri="{BB962C8B-B14F-4D97-AF65-F5344CB8AC3E}">
        <p14:creationId xmlns:p14="http://schemas.microsoft.com/office/powerpoint/2010/main" val="227177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AD553-A99E-430C-BD34-2DC31DCCC65F}"/>
              </a:ext>
            </a:extLst>
          </p:cNvPr>
          <p:cNvSpPr>
            <a:spLocks noGrp="1"/>
          </p:cNvSpPr>
          <p:nvPr>
            <p:ph type="title"/>
          </p:nvPr>
        </p:nvSpPr>
        <p:spPr>
          <a:xfrm>
            <a:off x="838200" y="365125"/>
            <a:ext cx="10515600" cy="1325563"/>
          </a:xfrm>
        </p:spPr>
        <p:txBody>
          <a:bodyPr/>
          <a:lstStyle/>
          <a:p>
            <a:r>
              <a:rPr lang="en-US" b="1" dirty="0"/>
              <a:t>Federal COVID-19 Response to Date</a:t>
            </a:r>
          </a:p>
        </p:txBody>
      </p:sp>
      <p:graphicFrame>
        <p:nvGraphicFramePr>
          <p:cNvPr id="4" name="Content Placeholder 3">
            <a:extLst>
              <a:ext uri="{FF2B5EF4-FFF2-40B4-BE49-F238E27FC236}">
                <a16:creationId xmlns:a16="http://schemas.microsoft.com/office/drawing/2014/main" id="{BB85FCE7-FB48-4037-8B7D-AC09DF79AF49}"/>
              </a:ext>
            </a:extLst>
          </p:cNvPr>
          <p:cNvGraphicFramePr>
            <a:graphicFrameLocks noGrp="1"/>
          </p:cNvGraphicFramePr>
          <p:nvPr>
            <p:ph idx="1"/>
            <p:extLst>
              <p:ext uri="{D42A27DB-BD31-4B8C-83A1-F6EECF244321}">
                <p14:modId xmlns:p14="http://schemas.microsoft.com/office/powerpoint/2010/main" val="3715755743"/>
              </p:ext>
            </p:extLst>
          </p:nvPr>
        </p:nvGraphicFramePr>
        <p:xfrm>
          <a:off x="956187" y="166339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5055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5FFE10-460C-4D90-818C-D807C5881FF8}"/>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Phase One</a:t>
            </a:r>
          </a:p>
        </p:txBody>
      </p:sp>
      <p:graphicFrame>
        <p:nvGraphicFramePr>
          <p:cNvPr id="6" name="Diagram 5">
            <a:extLst>
              <a:ext uri="{FF2B5EF4-FFF2-40B4-BE49-F238E27FC236}">
                <a16:creationId xmlns:a16="http://schemas.microsoft.com/office/drawing/2014/main" id="{9BCB7BC8-1AE6-4A2E-8E73-C13485E561EA}"/>
              </a:ext>
            </a:extLst>
          </p:cNvPr>
          <p:cNvGraphicFramePr/>
          <p:nvPr>
            <p:extLst>
              <p:ext uri="{D42A27DB-BD31-4B8C-83A1-F6EECF244321}">
                <p14:modId xmlns:p14="http://schemas.microsoft.com/office/powerpoint/2010/main" val="48371267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175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5FFE10-460C-4D90-818C-D807C5881FF8}"/>
              </a:ext>
            </a:extLst>
          </p:cNvPr>
          <p:cNvSpPr>
            <a:spLocks noGrp="1"/>
          </p:cNvSpPr>
          <p:nvPr>
            <p:ph type="title"/>
          </p:nvPr>
        </p:nvSpPr>
        <p:spPr>
          <a:xfrm>
            <a:off x="863029" y="1012004"/>
            <a:ext cx="3416158" cy="4795408"/>
          </a:xfrm>
        </p:spPr>
        <p:txBody>
          <a:bodyPr>
            <a:normAutofit/>
          </a:bodyPr>
          <a:lstStyle/>
          <a:p>
            <a:r>
              <a:rPr lang="en-US" b="1" dirty="0">
                <a:solidFill>
                  <a:srgbClr val="FFFFFF"/>
                </a:solidFill>
              </a:rPr>
              <a:t>Phase Two</a:t>
            </a:r>
            <a:br>
              <a:rPr lang="en-US" b="1" dirty="0">
                <a:solidFill>
                  <a:srgbClr val="FFFFFF"/>
                </a:solidFill>
              </a:rPr>
            </a:br>
            <a:br>
              <a:rPr lang="en-US" sz="2800" b="1" dirty="0">
                <a:solidFill>
                  <a:srgbClr val="FFFFFF"/>
                </a:solidFill>
              </a:rPr>
            </a:br>
            <a:r>
              <a:rPr lang="en-US" sz="2800" b="1" dirty="0">
                <a:solidFill>
                  <a:srgbClr val="FFFFFF"/>
                </a:solidFill>
              </a:rPr>
              <a:t>Families First Coronavirus Response Act</a:t>
            </a:r>
            <a:endParaRPr lang="en-US" b="1" dirty="0">
              <a:solidFill>
                <a:srgbClr val="FFFFFF"/>
              </a:solidFill>
            </a:endParaRPr>
          </a:p>
        </p:txBody>
      </p:sp>
      <p:graphicFrame>
        <p:nvGraphicFramePr>
          <p:cNvPr id="4" name="Diagram 3">
            <a:extLst>
              <a:ext uri="{FF2B5EF4-FFF2-40B4-BE49-F238E27FC236}">
                <a16:creationId xmlns:a16="http://schemas.microsoft.com/office/drawing/2014/main" id="{A4FDEADE-36AB-4721-84FE-EA3EA9A48A2C}"/>
              </a:ext>
            </a:extLst>
          </p:cNvPr>
          <p:cNvGraphicFramePr/>
          <p:nvPr>
            <p:extLst>
              <p:ext uri="{D42A27DB-BD31-4B8C-83A1-F6EECF244321}">
                <p14:modId xmlns:p14="http://schemas.microsoft.com/office/powerpoint/2010/main" val="13368313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6197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0089C-343E-48FD-A0C0-B6791E58494C}"/>
              </a:ext>
            </a:extLst>
          </p:cNvPr>
          <p:cNvSpPr>
            <a:spLocks noGrp="1"/>
          </p:cNvSpPr>
          <p:nvPr>
            <p:ph type="title"/>
          </p:nvPr>
        </p:nvSpPr>
        <p:spPr>
          <a:xfrm>
            <a:off x="438694" y="1190751"/>
            <a:ext cx="10515600" cy="1325563"/>
          </a:xfrm>
        </p:spPr>
        <p:txBody>
          <a:bodyPr/>
          <a:lstStyle/>
          <a:p>
            <a:r>
              <a:rPr lang="en-US" b="1" dirty="0"/>
              <a:t>Phase Three</a:t>
            </a:r>
          </a:p>
        </p:txBody>
      </p:sp>
      <p:sp>
        <p:nvSpPr>
          <p:cNvPr id="10" name="TextBox 9">
            <a:extLst>
              <a:ext uri="{FF2B5EF4-FFF2-40B4-BE49-F238E27FC236}">
                <a16:creationId xmlns:a16="http://schemas.microsoft.com/office/drawing/2014/main" id="{95AE69E5-8C19-4747-BD23-660B54EC70BC}"/>
              </a:ext>
            </a:extLst>
          </p:cNvPr>
          <p:cNvSpPr txBox="1"/>
          <p:nvPr/>
        </p:nvSpPr>
        <p:spPr>
          <a:xfrm>
            <a:off x="399494" y="2487192"/>
            <a:ext cx="4341179" cy="1384995"/>
          </a:xfrm>
          <a:prstGeom prst="rect">
            <a:avLst/>
          </a:prstGeom>
          <a:noFill/>
        </p:spPr>
        <p:txBody>
          <a:bodyPr wrap="square" rtlCol="0">
            <a:spAutoFit/>
          </a:bodyPr>
          <a:lstStyle/>
          <a:p>
            <a:r>
              <a:rPr lang="en-US" sz="2800" dirty="0"/>
              <a:t>Coronavirus Aid, Relief, and Economic Security Act (CARES Act)</a:t>
            </a:r>
          </a:p>
        </p:txBody>
      </p:sp>
      <p:pic>
        <p:nvPicPr>
          <p:cNvPr id="15" name="Picture 14" descr="A close up of a logo&#10;&#10;Description automatically generated">
            <a:extLst>
              <a:ext uri="{FF2B5EF4-FFF2-40B4-BE49-F238E27FC236}">
                <a16:creationId xmlns:a16="http://schemas.microsoft.com/office/drawing/2014/main" id="{1A165440-C08C-4355-A958-E93B35B886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055" y="683288"/>
            <a:ext cx="6511132" cy="5294005"/>
          </a:xfrm>
          <a:prstGeom prst="rect">
            <a:avLst/>
          </a:prstGeom>
        </p:spPr>
      </p:pic>
    </p:spTree>
    <p:extLst>
      <p:ext uri="{BB962C8B-B14F-4D97-AF65-F5344CB8AC3E}">
        <p14:creationId xmlns:p14="http://schemas.microsoft.com/office/powerpoint/2010/main" val="2898304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18429-A295-4813-B083-C5B329B97FB3}"/>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b="1" dirty="0">
                <a:solidFill>
                  <a:schemeClr val="bg1"/>
                </a:solidFill>
              </a:rPr>
              <a:t>Historic Levels of Relief</a:t>
            </a:r>
          </a:p>
        </p:txBody>
      </p:sp>
      <p:graphicFrame>
        <p:nvGraphicFramePr>
          <p:cNvPr id="92" name="Diagram 91">
            <a:extLst>
              <a:ext uri="{FF2B5EF4-FFF2-40B4-BE49-F238E27FC236}">
                <a16:creationId xmlns:a16="http://schemas.microsoft.com/office/drawing/2014/main" id="{AFF4DBF9-785D-4C7F-9DF2-FACB07F095BD}"/>
              </a:ext>
            </a:extLst>
          </p:cNvPr>
          <p:cNvGraphicFramePr/>
          <p:nvPr>
            <p:extLst>
              <p:ext uri="{D42A27DB-BD31-4B8C-83A1-F6EECF244321}">
                <p14:modId xmlns:p14="http://schemas.microsoft.com/office/powerpoint/2010/main" val="1128120855"/>
              </p:ext>
            </p:extLst>
          </p:nvPr>
        </p:nvGraphicFramePr>
        <p:xfrm>
          <a:off x="838200" y="2217664"/>
          <a:ext cx="5903773" cy="18013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TextBox 19">
            <a:extLst>
              <a:ext uri="{FF2B5EF4-FFF2-40B4-BE49-F238E27FC236}">
                <a16:creationId xmlns:a16="http://schemas.microsoft.com/office/drawing/2014/main" id="{EFA7A524-E20C-40E2-9020-FEFBDACE2765}"/>
              </a:ext>
            </a:extLst>
          </p:cNvPr>
          <p:cNvSpPr txBox="1"/>
          <p:nvPr/>
        </p:nvSpPr>
        <p:spPr>
          <a:xfrm>
            <a:off x="7544265" y="2386584"/>
            <a:ext cx="3091381" cy="4093428"/>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2008 financial crisis relief equated to 10 percent GDP over the course of three years.</a:t>
            </a:r>
          </a:p>
          <a:p>
            <a:pPr marL="342900" indent="-34290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r>
              <a:rPr lang="en-US" sz="2000" dirty="0"/>
              <a:t>In just one month, the coronavirus relief package equates to 10 percent GDP – a total $3 trillion</a:t>
            </a:r>
          </a:p>
          <a:p>
            <a:pPr marL="342900" indent="-34290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22" name="Picture 21">
            <a:extLst>
              <a:ext uri="{FF2B5EF4-FFF2-40B4-BE49-F238E27FC236}">
                <a16:creationId xmlns:a16="http://schemas.microsoft.com/office/drawing/2014/main" id="{556E42F8-2CB2-48C9-BAC0-5699EB70AC3D}"/>
              </a:ext>
            </a:extLst>
          </p:cNvPr>
          <p:cNvPicPr>
            <a:picLocks noChangeAspect="1"/>
          </p:cNvPicPr>
          <p:nvPr/>
        </p:nvPicPr>
        <p:blipFill>
          <a:blip r:embed="rId9"/>
          <a:stretch>
            <a:fillRect/>
          </a:stretch>
        </p:blipFill>
        <p:spPr>
          <a:xfrm>
            <a:off x="548639" y="3922070"/>
            <a:ext cx="6816124" cy="2818015"/>
          </a:xfrm>
          <a:prstGeom prst="rect">
            <a:avLst/>
          </a:prstGeom>
        </p:spPr>
      </p:pic>
    </p:spTree>
    <p:extLst>
      <p:ext uri="{BB962C8B-B14F-4D97-AF65-F5344CB8AC3E}">
        <p14:creationId xmlns:p14="http://schemas.microsoft.com/office/powerpoint/2010/main" val="1934062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83DF3EA0-1FBF-41F1-8DC1-CB23DD3355E4}"/>
              </a:ext>
            </a:extLst>
          </p:cNvPr>
          <p:cNvPicPr>
            <a:picLocks noChangeAspect="1"/>
          </p:cNvPicPr>
          <p:nvPr/>
        </p:nvPicPr>
        <p:blipFill rotWithShape="1">
          <a:blip r:embed="rId3">
            <a:extLst>
              <a:ext uri="{28A0092B-C50C-407E-A947-70E740481C1C}">
                <a14:useLocalDpi xmlns:a14="http://schemas.microsoft.com/office/drawing/2010/main" val="0"/>
              </a:ext>
            </a:extLst>
          </a:blip>
          <a:srcRect t="4510" r="3" b="2621"/>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9" name="Picture 8" descr="A close up of a logo&#10;&#10;Description automatically generated">
            <a:extLst>
              <a:ext uri="{FF2B5EF4-FFF2-40B4-BE49-F238E27FC236}">
                <a16:creationId xmlns:a16="http://schemas.microsoft.com/office/drawing/2014/main" id="{A6D340CE-C002-48E6-8228-793C8DC9BBB5}"/>
              </a:ext>
            </a:extLst>
          </p:cNvPr>
          <p:cNvPicPr>
            <a:picLocks noChangeAspect="1"/>
          </p:cNvPicPr>
          <p:nvPr/>
        </p:nvPicPr>
        <p:blipFill rotWithShape="1">
          <a:blip r:embed="rId4">
            <a:extLst>
              <a:ext uri="{28A0092B-C50C-407E-A947-70E740481C1C}">
                <a14:useLocalDpi xmlns:a14="http://schemas.microsoft.com/office/drawing/2010/main" val="0"/>
              </a:ext>
            </a:extLst>
          </a:blip>
          <a:srcRect r="-3" b="7707"/>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7" name="Picture 6" descr="A picture containing room&#10;&#10;Description automatically generated">
            <a:extLst>
              <a:ext uri="{FF2B5EF4-FFF2-40B4-BE49-F238E27FC236}">
                <a16:creationId xmlns:a16="http://schemas.microsoft.com/office/drawing/2014/main" id="{A553D505-5182-4EF5-81FE-D840EFBB0DAC}"/>
              </a:ext>
            </a:extLst>
          </p:cNvPr>
          <p:cNvPicPr>
            <a:picLocks noChangeAspect="1"/>
          </p:cNvPicPr>
          <p:nvPr/>
        </p:nvPicPr>
        <p:blipFill rotWithShape="1">
          <a:blip r:embed="rId5">
            <a:extLst>
              <a:ext uri="{28A0092B-C50C-407E-A947-70E740481C1C}">
                <a14:useLocalDpi xmlns:a14="http://schemas.microsoft.com/office/drawing/2010/main" val="0"/>
              </a:ext>
            </a:extLst>
          </a:blip>
          <a:srcRect t="17201" r="-1" b="7127"/>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23" name="Freeform: Shape 2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B40C59-E1A0-4E7A-937F-B3D652022678}"/>
              </a:ext>
            </a:extLst>
          </p:cNvPr>
          <p:cNvSpPr>
            <a:spLocks noGrp="1"/>
          </p:cNvSpPr>
          <p:nvPr>
            <p:ph type="ctrTitle"/>
          </p:nvPr>
        </p:nvSpPr>
        <p:spPr>
          <a:xfrm>
            <a:off x="276225" y="676656"/>
            <a:ext cx="5132269" cy="1334707"/>
          </a:xfrm>
        </p:spPr>
        <p:txBody>
          <a:bodyPr vert="horz" lIns="91440" tIns="45720" rIns="91440" bIns="45720" rtlCol="0" anchor="ctr">
            <a:normAutofit/>
          </a:bodyPr>
          <a:lstStyle/>
          <a:p>
            <a:pPr algn="l"/>
            <a:r>
              <a:rPr lang="en-US" sz="3400" b="1" kern="1200" dirty="0">
                <a:solidFill>
                  <a:schemeClr val="tx1"/>
                </a:solidFill>
                <a:latin typeface="+mj-lt"/>
                <a:ea typeface="+mj-ea"/>
                <a:cs typeface="+mj-cs"/>
              </a:rPr>
              <a:t>NMMA Stimulus Priorities</a:t>
            </a:r>
          </a:p>
        </p:txBody>
      </p:sp>
      <p:sp>
        <p:nvSpPr>
          <p:cNvPr id="27" name="Rectangle 26">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EAD4E589-4B58-4EB9-9C21-69E72057DA97}"/>
              </a:ext>
            </a:extLst>
          </p:cNvPr>
          <p:cNvSpPr>
            <a:spLocks noGrp="1"/>
          </p:cNvSpPr>
          <p:nvPr>
            <p:ph type="subTitle" idx="1"/>
          </p:nvPr>
        </p:nvSpPr>
        <p:spPr>
          <a:xfrm>
            <a:off x="64008" y="2391874"/>
            <a:ext cx="6314759" cy="3745021"/>
          </a:xfrm>
        </p:spPr>
        <p:txBody>
          <a:bodyPr vert="horz" lIns="91440" tIns="45720" rIns="91440" bIns="45720" rtlCol="0">
            <a:normAutofit lnSpcReduction="10000"/>
          </a:bodyPr>
          <a:lstStyle/>
          <a:p>
            <a:pPr lvl="0" indent="-228600" algn="l">
              <a:buFont typeface="Arial" panose="020B0604020202020204" pitchFamily="34" charset="0"/>
              <a:buChar char="•"/>
            </a:pPr>
            <a:r>
              <a:rPr lang="en-US" dirty="0">
                <a:latin typeface="+mj-lt"/>
              </a:rPr>
              <a:t>Ensure Financial Certainty for Businesses </a:t>
            </a:r>
          </a:p>
          <a:p>
            <a:pPr marL="571500" lvl="1" indent="-342900" algn="l">
              <a:buFont typeface="Courier New" panose="02070309020205020404" pitchFamily="49" charset="0"/>
              <a:buChar char="o"/>
            </a:pPr>
            <a:r>
              <a:rPr lang="en-US" dirty="0">
                <a:latin typeface="+mj-lt"/>
              </a:rPr>
              <a:t>Short-term lending</a:t>
            </a:r>
          </a:p>
          <a:p>
            <a:pPr marL="571500" lvl="1" indent="-342900" algn="l">
              <a:buFont typeface="Courier New" panose="02070309020205020404" pitchFamily="49" charset="0"/>
              <a:buChar char="o"/>
            </a:pPr>
            <a:r>
              <a:rPr lang="en-US" dirty="0">
                <a:latin typeface="+mj-lt"/>
              </a:rPr>
              <a:t>Supply chain</a:t>
            </a:r>
          </a:p>
          <a:p>
            <a:pPr marL="571500" lvl="1" indent="-342900" algn="l">
              <a:buFont typeface="Courier New" panose="02070309020205020404" pitchFamily="49" charset="0"/>
              <a:buChar char="o"/>
            </a:pPr>
            <a:r>
              <a:rPr lang="en-US" dirty="0">
                <a:latin typeface="+mj-lt"/>
              </a:rPr>
              <a:t>Business operations</a:t>
            </a:r>
          </a:p>
          <a:p>
            <a:pPr marL="571500" lvl="1" indent="-342900" algn="l">
              <a:buFont typeface="Courier New" panose="02070309020205020404" pitchFamily="49" charset="0"/>
              <a:buChar char="o"/>
            </a:pPr>
            <a:r>
              <a:rPr lang="en-US" dirty="0">
                <a:latin typeface="+mj-lt"/>
              </a:rPr>
              <a:t>Liquidity</a:t>
            </a:r>
          </a:p>
          <a:p>
            <a:pPr marL="571500" lvl="1" indent="-342900" algn="l">
              <a:buFont typeface="Courier New" panose="02070309020205020404" pitchFamily="49" charset="0"/>
              <a:buChar char="o"/>
            </a:pPr>
            <a:r>
              <a:rPr lang="en-US" dirty="0">
                <a:latin typeface="+mj-lt"/>
              </a:rPr>
              <a:t>Employee protection</a:t>
            </a:r>
          </a:p>
          <a:p>
            <a:pPr marL="571500" lvl="1" indent="-342900" algn="l">
              <a:buFont typeface="Courier New" panose="02070309020205020404" pitchFamily="49" charset="0"/>
              <a:buChar char="o"/>
            </a:pPr>
            <a:endParaRPr lang="en-US" dirty="0">
              <a:latin typeface="+mj-lt"/>
            </a:endParaRPr>
          </a:p>
          <a:p>
            <a:pPr lvl="0" indent="-228600" algn="l">
              <a:buFont typeface="Arial" panose="020B0604020202020204" pitchFamily="34" charset="0"/>
              <a:buChar char="•"/>
            </a:pPr>
            <a:r>
              <a:rPr lang="en-US" dirty="0">
                <a:latin typeface="+mj-lt"/>
              </a:rPr>
              <a:t>Tariff Relief</a:t>
            </a:r>
          </a:p>
          <a:p>
            <a:pPr lvl="0" indent="-228600" algn="l">
              <a:buFont typeface="Arial" panose="020B0604020202020204" pitchFamily="34" charset="0"/>
              <a:buChar char="•"/>
            </a:pPr>
            <a:endParaRPr lang="en-US" dirty="0">
              <a:latin typeface="+mj-lt"/>
            </a:endParaRPr>
          </a:p>
          <a:p>
            <a:pPr lvl="0" indent="-228600" algn="l">
              <a:buFont typeface="Arial" panose="020B0604020202020204" pitchFamily="34" charset="0"/>
              <a:buChar char="•"/>
            </a:pPr>
            <a:r>
              <a:rPr lang="en-US" dirty="0">
                <a:latin typeface="+mj-lt"/>
              </a:rPr>
              <a:t>Continued Access to Public Waters</a:t>
            </a:r>
          </a:p>
          <a:p>
            <a:pPr indent="-228600" algn="l">
              <a:buFont typeface="Arial" panose="020B0604020202020204" pitchFamily="34" charset="0"/>
              <a:buChar char="•"/>
            </a:pPr>
            <a:endParaRPr lang="en-US" sz="1800" dirty="0"/>
          </a:p>
        </p:txBody>
      </p:sp>
    </p:spTree>
    <p:extLst>
      <p:ext uri="{BB962C8B-B14F-4D97-AF65-F5344CB8AC3E}">
        <p14:creationId xmlns:p14="http://schemas.microsoft.com/office/powerpoint/2010/main" val="1158725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1977</Words>
  <Application>Microsoft Office PowerPoint</Application>
  <PresentationFormat>Widescreen</PresentationFormat>
  <Paragraphs>319</Paragraphs>
  <Slides>32</Slides>
  <Notes>28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Calibri</vt:lpstr>
      <vt:lpstr>Calibri Light</vt:lpstr>
      <vt:lpstr>Courier New</vt:lpstr>
      <vt:lpstr>Wingdings</vt:lpstr>
      <vt:lpstr>Office Theme</vt:lpstr>
      <vt:lpstr>1_Office Theme</vt:lpstr>
      <vt:lpstr>Office Theme</vt:lpstr>
      <vt:lpstr>2_Office Theme</vt:lpstr>
      <vt:lpstr>How the $2 Trillion Stimulus Package Helps Boating Industry Businesses</vt:lpstr>
      <vt:lpstr>PowerPoint Presentation</vt:lpstr>
      <vt:lpstr>On today’s webinar:</vt:lpstr>
      <vt:lpstr>Federal COVID-19 Response to Date</vt:lpstr>
      <vt:lpstr>Phase One</vt:lpstr>
      <vt:lpstr>Phase Two  Families First Coronavirus Response Act</vt:lpstr>
      <vt:lpstr>Phase Three</vt:lpstr>
      <vt:lpstr>Historic Levels of Relief</vt:lpstr>
      <vt:lpstr>NMMA Stimulus Priorities</vt:lpstr>
      <vt:lpstr>Navigating the CARES Act </vt:lpstr>
      <vt:lpstr>CARES Act Wins for the Boating Industry</vt:lpstr>
      <vt:lpstr>Direct Aid to Workers and Families  </vt:lpstr>
      <vt:lpstr>Support for Small Businesses </vt:lpstr>
      <vt:lpstr>PowerPoint Presentation</vt:lpstr>
      <vt:lpstr>Paycheck Protection Program </vt:lpstr>
      <vt:lpstr>PowerPoint Presentation</vt:lpstr>
      <vt:lpstr>Paycheck Protection Program FAQ </vt:lpstr>
      <vt:lpstr>SBA Disaster Assistance</vt:lpstr>
      <vt:lpstr>Short-Term Compensation (STC)</vt:lpstr>
      <vt:lpstr>Economic Stabilization for Industry </vt:lpstr>
      <vt:lpstr>Small &amp; Medium-Sized Business Assistance</vt:lpstr>
      <vt:lpstr>Additional Business Relief </vt:lpstr>
      <vt:lpstr>Payroll Tax Relief </vt:lpstr>
      <vt:lpstr> Modifies Net Operating Loss (NOL) </vt:lpstr>
      <vt:lpstr>What is on the Horizon?</vt:lpstr>
      <vt:lpstr>Tariff Relief  </vt:lpstr>
      <vt:lpstr>Defense Production Act (DPA)  </vt:lpstr>
      <vt:lpstr>Stimulus 4 Package</vt:lpstr>
      <vt:lpstr>State Actions</vt:lpstr>
      <vt:lpstr>State Fiscal Response to Date</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the $2 Trillion Stimulus Package Helps Boating Industry Businesses</dc:title>
  <dc:creator>Clay Crabtree</dc:creator>
  <cp:lastModifiedBy>Cory R. Waite</cp:lastModifiedBy>
  <cp:revision>36</cp:revision>
  <dcterms:created xsi:type="dcterms:W3CDTF">2020-04-01T01:08:20Z</dcterms:created>
  <dcterms:modified xsi:type="dcterms:W3CDTF">2020-04-03T16:01:45Z</dcterms:modified>
</cp:coreProperties>
</file>