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8" r:id="rId4"/>
    <p:sldId id="294" r:id="rId5"/>
    <p:sldId id="281" r:id="rId6"/>
    <p:sldId id="284" r:id="rId7"/>
    <p:sldId id="264" r:id="rId8"/>
    <p:sldId id="295" r:id="rId9"/>
    <p:sldId id="268" r:id="rId10"/>
    <p:sldId id="270" r:id="rId11"/>
    <p:sldId id="289" r:id="rId12"/>
    <p:sldId id="28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E46FC-45BD-48BA-B6E9-A226D2D1FA9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5002C3-69F7-4C5D-951F-6470D1E68092}">
      <dgm:prSet phldrT="[Text]"/>
      <dgm:spPr/>
      <dgm:t>
        <a:bodyPr/>
        <a:lstStyle/>
        <a:p>
          <a:r>
            <a:rPr lang="en-US"/>
            <a:t>Eligibility</a:t>
          </a:r>
        </a:p>
      </dgm:t>
    </dgm:pt>
    <dgm:pt modelId="{5201A155-FCDE-4DDC-9345-4FCBADB4B47D}" type="parTrans" cxnId="{512AB6FB-2559-4FE1-A08B-E3A00FFF3368}">
      <dgm:prSet/>
      <dgm:spPr/>
      <dgm:t>
        <a:bodyPr/>
        <a:lstStyle/>
        <a:p>
          <a:endParaRPr lang="en-US"/>
        </a:p>
      </dgm:t>
    </dgm:pt>
    <dgm:pt modelId="{E6557D1E-86D7-45B7-A7C1-A28702D1AE34}" type="sibTrans" cxnId="{512AB6FB-2559-4FE1-A08B-E3A00FFF3368}">
      <dgm:prSet/>
      <dgm:spPr/>
      <dgm:t>
        <a:bodyPr/>
        <a:lstStyle/>
        <a:p>
          <a:endParaRPr lang="en-US"/>
        </a:p>
      </dgm:t>
    </dgm:pt>
    <dgm:pt modelId="{20A0ADAA-321C-4C33-BCCC-93F75F5A06AA}">
      <dgm:prSet phldrT="[Text]" custT="1"/>
      <dgm:spPr/>
      <dgm:t>
        <a:bodyPr/>
        <a:lstStyle/>
        <a:p>
          <a:r>
            <a:rPr lang="en-US" sz="2000" b="1" dirty="0"/>
            <a:t>Fewer than 500 employees</a:t>
          </a:r>
        </a:p>
      </dgm:t>
    </dgm:pt>
    <dgm:pt modelId="{3612D09D-29C4-4452-93B7-B62A776DCDDB}" type="parTrans" cxnId="{CD568732-DE72-4EBE-BDFC-A27DDF563063}">
      <dgm:prSet/>
      <dgm:spPr/>
      <dgm:t>
        <a:bodyPr/>
        <a:lstStyle/>
        <a:p>
          <a:endParaRPr lang="en-US"/>
        </a:p>
      </dgm:t>
    </dgm:pt>
    <dgm:pt modelId="{EDBE8068-6113-4214-8389-065D484E8C9C}" type="sibTrans" cxnId="{CD568732-DE72-4EBE-BDFC-A27DDF563063}">
      <dgm:prSet/>
      <dgm:spPr/>
      <dgm:t>
        <a:bodyPr/>
        <a:lstStyle/>
        <a:p>
          <a:endParaRPr lang="en-US"/>
        </a:p>
      </dgm:t>
    </dgm:pt>
    <dgm:pt modelId="{2E9E4CDB-4DCE-4CE7-B441-1B0FA773529C}">
      <dgm:prSet phldrT="[Text]" custT="1"/>
      <dgm:spPr/>
      <dgm:t>
        <a:bodyPr/>
        <a:lstStyle/>
        <a:p>
          <a:r>
            <a:rPr lang="en-US" sz="2000" b="1" dirty="0"/>
            <a:t>Meets SBA’s industry size standard (1,000 employees for boat building</a:t>
          </a:r>
          <a:r>
            <a:rPr lang="en-US" sz="1800" b="1" dirty="0"/>
            <a:t>) </a:t>
          </a:r>
        </a:p>
      </dgm:t>
    </dgm:pt>
    <dgm:pt modelId="{B0AA645E-9E53-4FCC-A391-A9DA8AD01A75}" type="parTrans" cxnId="{B72146E8-1006-48EB-9D53-D41812603338}">
      <dgm:prSet/>
      <dgm:spPr/>
      <dgm:t>
        <a:bodyPr/>
        <a:lstStyle/>
        <a:p>
          <a:endParaRPr lang="en-US"/>
        </a:p>
      </dgm:t>
    </dgm:pt>
    <dgm:pt modelId="{1C9E476F-9D18-4340-A817-9A3B00479FFB}" type="sibTrans" cxnId="{B72146E8-1006-48EB-9D53-D41812603338}">
      <dgm:prSet/>
      <dgm:spPr/>
      <dgm:t>
        <a:bodyPr/>
        <a:lstStyle/>
        <a:p>
          <a:endParaRPr lang="en-US"/>
        </a:p>
      </dgm:t>
    </dgm:pt>
    <dgm:pt modelId="{3D62123D-FBEB-4865-9981-C1FF1DF3FF19}">
      <dgm:prSet phldrT="[Text]"/>
      <dgm:spPr/>
      <dgm:t>
        <a:bodyPr/>
        <a:lstStyle/>
        <a:p>
          <a:r>
            <a:rPr lang="en-US"/>
            <a:t>Amount</a:t>
          </a:r>
        </a:p>
      </dgm:t>
    </dgm:pt>
    <dgm:pt modelId="{5FE7C4F3-04B1-4316-875F-DEF470EBF40D}" type="parTrans" cxnId="{DF14F200-2B45-4543-AECC-98956606A27D}">
      <dgm:prSet/>
      <dgm:spPr/>
      <dgm:t>
        <a:bodyPr/>
        <a:lstStyle/>
        <a:p>
          <a:endParaRPr lang="en-US"/>
        </a:p>
      </dgm:t>
    </dgm:pt>
    <dgm:pt modelId="{A163C780-E3F2-43CD-B866-840185221675}" type="sibTrans" cxnId="{DF14F200-2B45-4543-AECC-98956606A27D}">
      <dgm:prSet/>
      <dgm:spPr/>
      <dgm:t>
        <a:bodyPr/>
        <a:lstStyle/>
        <a:p>
          <a:endParaRPr lang="en-US"/>
        </a:p>
      </dgm:t>
    </dgm:pt>
    <dgm:pt modelId="{CEA2CA44-5283-419E-8A9B-96AB8188C46B}">
      <dgm:prSet phldrT="[Text]" custT="1"/>
      <dgm:spPr/>
      <dgm:t>
        <a:bodyPr/>
        <a:lstStyle/>
        <a:p>
          <a:endParaRPr lang="en-US" sz="2000" b="1" dirty="0"/>
        </a:p>
        <a:p>
          <a:r>
            <a:rPr lang="en-US" sz="2000" b="1" dirty="0"/>
            <a:t>2.5x the business’s average monthly payroll costs</a:t>
          </a:r>
        </a:p>
        <a:p>
          <a:r>
            <a:rPr lang="en-US" sz="2000" b="1" dirty="0"/>
            <a:t>Up to $10 million </a:t>
          </a:r>
        </a:p>
      </dgm:t>
    </dgm:pt>
    <dgm:pt modelId="{C9018080-10BA-403C-8272-54D15440836E}" type="parTrans" cxnId="{8D2F1E65-F829-4FD2-A063-245AAC7BFB5F}">
      <dgm:prSet/>
      <dgm:spPr/>
      <dgm:t>
        <a:bodyPr/>
        <a:lstStyle/>
        <a:p>
          <a:endParaRPr lang="en-US"/>
        </a:p>
      </dgm:t>
    </dgm:pt>
    <dgm:pt modelId="{CF818096-0960-47AB-A259-16A9469AA8A9}" type="sibTrans" cxnId="{8D2F1E65-F829-4FD2-A063-245AAC7BFB5F}">
      <dgm:prSet/>
      <dgm:spPr/>
      <dgm:t>
        <a:bodyPr/>
        <a:lstStyle/>
        <a:p>
          <a:endParaRPr lang="en-US"/>
        </a:p>
      </dgm:t>
    </dgm:pt>
    <dgm:pt modelId="{C842480C-BA13-49DD-9C4F-2A49BA4FBA8A}">
      <dgm:prSet phldrT="[Text]"/>
      <dgm:spPr/>
      <dgm:t>
        <a:bodyPr/>
        <a:lstStyle/>
        <a:p>
          <a:endParaRPr lang="en-US" sz="1100" dirty="0"/>
        </a:p>
      </dgm:t>
    </dgm:pt>
    <dgm:pt modelId="{ED9D4BBF-1728-4C23-A91F-7A6E9FCE7C90}" type="parTrans" cxnId="{B4FD7594-FAA3-4115-BC9C-F38F8B39894E}">
      <dgm:prSet/>
      <dgm:spPr/>
      <dgm:t>
        <a:bodyPr/>
        <a:lstStyle/>
        <a:p>
          <a:endParaRPr lang="en-US"/>
        </a:p>
      </dgm:t>
    </dgm:pt>
    <dgm:pt modelId="{1B13623D-722C-4D1E-839C-17A675B8F31A}" type="sibTrans" cxnId="{B4FD7594-FAA3-4115-BC9C-F38F8B39894E}">
      <dgm:prSet/>
      <dgm:spPr/>
      <dgm:t>
        <a:bodyPr/>
        <a:lstStyle/>
        <a:p>
          <a:endParaRPr lang="en-US"/>
        </a:p>
      </dgm:t>
    </dgm:pt>
    <dgm:pt modelId="{CC80B4B3-C1A3-4E9F-94AE-FC4E59E21E73}">
      <dgm:prSet phldrT="[Text]"/>
      <dgm:spPr/>
      <dgm:t>
        <a:bodyPr/>
        <a:lstStyle/>
        <a:p>
          <a:r>
            <a:rPr lang="en-US"/>
            <a:t>Loan Forgiveness</a:t>
          </a:r>
        </a:p>
      </dgm:t>
    </dgm:pt>
    <dgm:pt modelId="{50EAA143-2DE8-461E-86CA-B2141DBDE16F}" type="parTrans" cxnId="{D014FA6E-6982-4039-968A-4525CBFEC46F}">
      <dgm:prSet/>
      <dgm:spPr/>
      <dgm:t>
        <a:bodyPr/>
        <a:lstStyle/>
        <a:p>
          <a:endParaRPr lang="en-US"/>
        </a:p>
      </dgm:t>
    </dgm:pt>
    <dgm:pt modelId="{8D83A169-DA7E-4BC9-A27B-905D6EF47390}" type="sibTrans" cxnId="{D014FA6E-6982-4039-968A-4525CBFEC46F}">
      <dgm:prSet/>
      <dgm:spPr/>
      <dgm:t>
        <a:bodyPr/>
        <a:lstStyle/>
        <a:p>
          <a:endParaRPr lang="en-US"/>
        </a:p>
      </dgm:t>
    </dgm:pt>
    <dgm:pt modelId="{C82D6EBC-4A5F-4CD2-90DE-7C33EB81A43D}">
      <dgm:prSet phldrT="[Text]" custT="1"/>
      <dgm:spPr/>
      <dgm:t>
        <a:bodyPr/>
        <a:lstStyle/>
        <a:p>
          <a:r>
            <a:rPr lang="en-US" sz="2000" b="1" dirty="0"/>
            <a:t>8 weeks for payroll costs (salary/wages/healthcare/rent/utilities) Reduced if there is a reduction in employees or wages greater than 25%</a:t>
          </a:r>
        </a:p>
      </dgm:t>
    </dgm:pt>
    <dgm:pt modelId="{93D30753-F8DE-4DA3-A0C8-A6F47D1FFBBF}" type="parTrans" cxnId="{3B321148-F717-492C-B15F-B05F695E4D76}">
      <dgm:prSet/>
      <dgm:spPr/>
      <dgm:t>
        <a:bodyPr/>
        <a:lstStyle/>
        <a:p>
          <a:endParaRPr lang="en-US"/>
        </a:p>
      </dgm:t>
    </dgm:pt>
    <dgm:pt modelId="{4CC47908-1744-4B96-ACC6-AEB5820F75D9}" type="sibTrans" cxnId="{3B321148-F717-492C-B15F-B05F695E4D76}">
      <dgm:prSet/>
      <dgm:spPr/>
      <dgm:t>
        <a:bodyPr/>
        <a:lstStyle/>
        <a:p>
          <a:endParaRPr lang="en-US"/>
        </a:p>
      </dgm:t>
    </dgm:pt>
    <dgm:pt modelId="{72808A2B-A447-4B64-90C4-480358963D77}">
      <dgm:prSet phldrT="[Text]"/>
      <dgm:spPr/>
      <dgm:t>
        <a:bodyPr/>
        <a:lstStyle/>
        <a:p>
          <a:r>
            <a:rPr lang="en-US"/>
            <a:t>Lenders</a:t>
          </a:r>
        </a:p>
      </dgm:t>
    </dgm:pt>
    <dgm:pt modelId="{E0CA2894-A935-415F-96D8-9831EA7EE87D}" type="parTrans" cxnId="{C9BE481B-39EC-4E79-9FA4-7890D3BE1F9A}">
      <dgm:prSet/>
      <dgm:spPr/>
      <dgm:t>
        <a:bodyPr/>
        <a:lstStyle/>
        <a:p>
          <a:endParaRPr lang="en-US"/>
        </a:p>
      </dgm:t>
    </dgm:pt>
    <dgm:pt modelId="{D85B42B4-D7DC-4014-B913-A06B114F712C}" type="sibTrans" cxnId="{C9BE481B-39EC-4E79-9FA4-7890D3BE1F9A}">
      <dgm:prSet/>
      <dgm:spPr/>
      <dgm:t>
        <a:bodyPr/>
        <a:lstStyle/>
        <a:p>
          <a:endParaRPr lang="en-US"/>
        </a:p>
      </dgm:t>
    </dgm:pt>
    <dgm:pt modelId="{A4AFEA22-AA70-4CBD-8C4F-EEFBAF20BE3E}">
      <dgm:prSet custT="1"/>
      <dgm:spPr/>
      <dgm:t>
        <a:bodyPr/>
        <a:lstStyle/>
        <a:p>
          <a:r>
            <a:rPr lang="en-US" sz="2000" b="1" dirty="0"/>
            <a:t>Distributed through 2,500+ lenders and SBA </a:t>
          </a:r>
          <a:endParaRPr lang="en-US" sz="1600" b="1" dirty="0"/>
        </a:p>
        <a:p>
          <a:r>
            <a:rPr lang="en-US" sz="2000" b="1" dirty="0"/>
            <a:t>Program is open until June 30, 2020</a:t>
          </a:r>
        </a:p>
      </dgm:t>
    </dgm:pt>
    <dgm:pt modelId="{3760A834-3A1F-4FA3-B317-92CE058C221D}" type="parTrans" cxnId="{23B688B9-05F1-4C42-B0E8-E035A9A95DCC}">
      <dgm:prSet/>
      <dgm:spPr/>
      <dgm:t>
        <a:bodyPr/>
        <a:lstStyle/>
        <a:p>
          <a:endParaRPr lang="en-US"/>
        </a:p>
      </dgm:t>
    </dgm:pt>
    <dgm:pt modelId="{77152D84-B55B-44E2-A605-E8D298886862}" type="sibTrans" cxnId="{23B688B9-05F1-4C42-B0E8-E035A9A95DCC}">
      <dgm:prSet/>
      <dgm:spPr/>
      <dgm:t>
        <a:bodyPr/>
        <a:lstStyle/>
        <a:p>
          <a:endParaRPr lang="en-US"/>
        </a:p>
      </dgm:t>
    </dgm:pt>
    <dgm:pt modelId="{3B63A899-E60D-4F10-B799-891D66F8A4F1}" type="pres">
      <dgm:prSet presAssocID="{721E46FC-45BD-48BA-B6E9-A226D2D1FA9B}" presName="Name0" presStyleCnt="0">
        <dgm:presLayoutVars>
          <dgm:dir/>
          <dgm:animLvl val="lvl"/>
          <dgm:resizeHandles val="exact"/>
        </dgm:presLayoutVars>
      </dgm:prSet>
      <dgm:spPr/>
    </dgm:pt>
    <dgm:pt modelId="{A8037C5B-2015-4AF9-9A51-967368141C01}" type="pres">
      <dgm:prSet presAssocID="{CC80B4B3-C1A3-4E9F-94AE-FC4E59E21E73}" presName="boxAndChildren" presStyleCnt="0"/>
      <dgm:spPr/>
    </dgm:pt>
    <dgm:pt modelId="{EBBB6B78-4705-4A25-9B42-6F7D553C2747}" type="pres">
      <dgm:prSet presAssocID="{CC80B4B3-C1A3-4E9F-94AE-FC4E59E21E73}" presName="parentTextBox" presStyleLbl="alignNode1" presStyleIdx="0" presStyleCnt="4"/>
      <dgm:spPr/>
    </dgm:pt>
    <dgm:pt modelId="{D1D14B1F-703F-4E1F-A978-518DC38F730B}" type="pres">
      <dgm:prSet presAssocID="{CC80B4B3-C1A3-4E9F-94AE-FC4E59E21E73}" presName="descendantBox" presStyleLbl="bgAccFollowNode1" presStyleIdx="0" presStyleCnt="4" custLinFactNeighborY="5220"/>
      <dgm:spPr/>
    </dgm:pt>
    <dgm:pt modelId="{A6E25319-3FC4-4B85-B4EA-6E247D9F3C94}" type="pres">
      <dgm:prSet presAssocID="{A163C780-E3F2-43CD-B866-840185221675}" presName="sp" presStyleCnt="0"/>
      <dgm:spPr/>
    </dgm:pt>
    <dgm:pt modelId="{E167FF1F-5E1E-434D-AAC8-C3B60214CD96}" type="pres">
      <dgm:prSet presAssocID="{3D62123D-FBEB-4865-9981-C1FF1DF3FF19}" presName="arrowAndChildren" presStyleCnt="0"/>
      <dgm:spPr/>
    </dgm:pt>
    <dgm:pt modelId="{A3CFEE01-52B7-4C2E-9284-22705F32A5F7}" type="pres">
      <dgm:prSet presAssocID="{3D62123D-FBEB-4865-9981-C1FF1DF3FF19}" presName="parentTextArrow" presStyleLbl="node1" presStyleIdx="0" presStyleCnt="0"/>
      <dgm:spPr/>
    </dgm:pt>
    <dgm:pt modelId="{53E9AD27-4596-4FFF-8CA6-9829D0C49691}" type="pres">
      <dgm:prSet presAssocID="{3D62123D-FBEB-4865-9981-C1FF1DF3FF19}" presName="arrow" presStyleLbl="alignNode1" presStyleIdx="1" presStyleCnt="4"/>
      <dgm:spPr/>
    </dgm:pt>
    <dgm:pt modelId="{027614B7-E204-4705-855B-7DEF88E410FA}" type="pres">
      <dgm:prSet presAssocID="{3D62123D-FBEB-4865-9981-C1FF1DF3FF19}" presName="descendantArrow" presStyleLbl="bgAccFollowNode1" presStyleIdx="1" presStyleCnt="4"/>
      <dgm:spPr/>
    </dgm:pt>
    <dgm:pt modelId="{233C2B62-551A-45FD-BFCE-130BEF805950}" type="pres">
      <dgm:prSet presAssocID="{D85B42B4-D7DC-4014-B913-A06B114F712C}" presName="sp" presStyleCnt="0"/>
      <dgm:spPr/>
    </dgm:pt>
    <dgm:pt modelId="{5980DD06-704E-47D0-B2FC-F47CBE63FF90}" type="pres">
      <dgm:prSet presAssocID="{72808A2B-A447-4B64-90C4-480358963D77}" presName="arrowAndChildren" presStyleCnt="0"/>
      <dgm:spPr/>
    </dgm:pt>
    <dgm:pt modelId="{4A7ABA1B-B364-4972-A9DA-5FFDAB645F42}" type="pres">
      <dgm:prSet presAssocID="{72808A2B-A447-4B64-90C4-480358963D77}" presName="parentTextArrow" presStyleLbl="node1" presStyleIdx="0" presStyleCnt="0"/>
      <dgm:spPr/>
    </dgm:pt>
    <dgm:pt modelId="{D7F36585-7D13-4599-AF0E-8D628A7F4749}" type="pres">
      <dgm:prSet presAssocID="{72808A2B-A447-4B64-90C4-480358963D77}" presName="arrow" presStyleLbl="alignNode1" presStyleIdx="2" presStyleCnt="4"/>
      <dgm:spPr/>
    </dgm:pt>
    <dgm:pt modelId="{871B3E42-EEE2-4377-A94C-5F5D642B562C}" type="pres">
      <dgm:prSet presAssocID="{72808A2B-A447-4B64-90C4-480358963D77}" presName="descendantArrow" presStyleLbl="bgAccFollowNode1" presStyleIdx="2" presStyleCnt="4" custLinFactNeighborY="-129"/>
      <dgm:spPr/>
    </dgm:pt>
    <dgm:pt modelId="{22DCED75-D16A-4D04-A98C-D5226A3D9103}" type="pres">
      <dgm:prSet presAssocID="{E6557D1E-86D7-45B7-A7C1-A28702D1AE34}" presName="sp" presStyleCnt="0"/>
      <dgm:spPr/>
    </dgm:pt>
    <dgm:pt modelId="{C73B22CE-FD93-49D7-AD2F-E6A8591DB908}" type="pres">
      <dgm:prSet presAssocID="{C15002C3-69F7-4C5D-951F-6470D1E68092}" presName="arrowAndChildren" presStyleCnt="0"/>
      <dgm:spPr/>
    </dgm:pt>
    <dgm:pt modelId="{A9616383-4F07-4D94-9335-402060D04D10}" type="pres">
      <dgm:prSet presAssocID="{C15002C3-69F7-4C5D-951F-6470D1E68092}" presName="parentTextArrow" presStyleLbl="node1" presStyleIdx="0" presStyleCnt="0"/>
      <dgm:spPr/>
    </dgm:pt>
    <dgm:pt modelId="{DA1DA6C0-51E0-462D-A060-5ACF3FDEEC63}" type="pres">
      <dgm:prSet presAssocID="{C15002C3-69F7-4C5D-951F-6470D1E68092}" presName="arrow" presStyleLbl="alignNode1" presStyleIdx="3" presStyleCnt="4"/>
      <dgm:spPr/>
    </dgm:pt>
    <dgm:pt modelId="{8E2C6EFB-E738-4F2D-BFE8-0DADB9F8D304}" type="pres">
      <dgm:prSet presAssocID="{C15002C3-69F7-4C5D-951F-6470D1E68092}" presName="descendantArrow" presStyleLbl="bgAccFollowNode1" presStyleIdx="3" presStyleCnt="4"/>
      <dgm:spPr/>
    </dgm:pt>
  </dgm:ptLst>
  <dgm:cxnLst>
    <dgm:cxn modelId="{DF14F200-2B45-4543-AECC-98956606A27D}" srcId="{721E46FC-45BD-48BA-B6E9-A226D2D1FA9B}" destId="{3D62123D-FBEB-4865-9981-C1FF1DF3FF19}" srcOrd="2" destOrd="0" parTransId="{5FE7C4F3-04B1-4316-875F-DEF470EBF40D}" sibTransId="{A163C780-E3F2-43CD-B866-840185221675}"/>
    <dgm:cxn modelId="{C9BE481B-39EC-4E79-9FA4-7890D3BE1F9A}" srcId="{721E46FC-45BD-48BA-B6E9-A226D2D1FA9B}" destId="{72808A2B-A447-4B64-90C4-480358963D77}" srcOrd="1" destOrd="0" parTransId="{E0CA2894-A935-415F-96D8-9831EA7EE87D}" sibTransId="{D85B42B4-D7DC-4014-B913-A06B114F712C}"/>
    <dgm:cxn modelId="{731C6223-8130-4027-A44C-8F9B23F792EE}" type="presOf" srcId="{C15002C3-69F7-4C5D-951F-6470D1E68092}" destId="{DA1DA6C0-51E0-462D-A060-5ACF3FDEEC63}" srcOrd="1" destOrd="0" presId="urn:microsoft.com/office/officeart/2016/7/layout/VerticalDownArrowProcess"/>
    <dgm:cxn modelId="{CD568732-DE72-4EBE-BDFC-A27DDF563063}" srcId="{C15002C3-69F7-4C5D-951F-6470D1E68092}" destId="{20A0ADAA-321C-4C33-BCCC-93F75F5A06AA}" srcOrd="0" destOrd="0" parTransId="{3612D09D-29C4-4452-93B7-B62A776DCDDB}" sibTransId="{EDBE8068-6113-4214-8389-065D484E8C9C}"/>
    <dgm:cxn modelId="{0E51BB5B-5070-45AA-9A53-13DB49CA0BCD}" type="presOf" srcId="{A4AFEA22-AA70-4CBD-8C4F-EEFBAF20BE3E}" destId="{871B3E42-EEE2-4377-A94C-5F5D642B562C}" srcOrd="0" destOrd="0" presId="urn:microsoft.com/office/officeart/2016/7/layout/VerticalDownArrowProcess"/>
    <dgm:cxn modelId="{01A3BB5B-A1F9-4EC8-B9C4-C76B45349296}" type="presOf" srcId="{CC80B4B3-C1A3-4E9F-94AE-FC4E59E21E73}" destId="{EBBB6B78-4705-4A25-9B42-6F7D553C2747}" srcOrd="0" destOrd="0" presId="urn:microsoft.com/office/officeart/2016/7/layout/VerticalDownArrowProcess"/>
    <dgm:cxn modelId="{8D2F1E65-F829-4FD2-A063-245AAC7BFB5F}" srcId="{3D62123D-FBEB-4865-9981-C1FF1DF3FF19}" destId="{CEA2CA44-5283-419E-8A9B-96AB8188C46B}" srcOrd="0" destOrd="0" parTransId="{C9018080-10BA-403C-8272-54D15440836E}" sibTransId="{CF818096-0960-47AB-A259-16A9469AA8A9}"/>
    <dgm:cxn modelId="{DF276565-DD68-47AA-94E3-531C3BCDC1F7}" type="presOf" srcId="{20A0ADAA-321C-4C33-BCCC-93F75F5A06AA}" destId="{8E2C6EFB-E738-4F2D-BFE8-0DADB9F8D304}" srcOrd="0" destOrd="0" presId="urn:microsoft.com/office/officeart/2016/7/layout/VerticalDownArrowProcess"/>
    <dgm:cxn modelId="{13AD4E45-0BB5-4C83-BC06-C3D96CC187AF}" type="presOf" srcId="{C82D6EBC-4A5F-4CD2-90DE-7C33EB81A43D}" destId="{D1D14B1F-703F-4E1F-A978-518DC38F730B}" srcOrd="0" destOrd="0" presId="urn:microsoft.com/office/officeart/2016/7/layout/VerticalDownArrowProcess"/>
    <dgm:cxn modelId="{3B321148-F717-492C-B15F-B05F695E4D76}" srcId="{CC80B4B3-C1A3-4E9F-94AE-FC4E59E21E73}" destId="{C82D6EBC-4A5F-4CD2-90DE-7C33EB81A43D}" srcOrd="0" destOrd="0" parTransId="{93D30753-F8DE-4DA3-A0C8-A6F47D1FFBBF}" sibTransId="{4CC47908-1744-4B96-ACC6-AEB5820F75D9}"/>
    <dgm:cxn modelId="{C292564C-2DA1-4C34-BF25-68EBB93D0902}" type="presOf" srcId="{72808A2B-A447-4B64-90C4-480358963D77}" destId="{D7F36585-7D13-4599-AF0E-8D628A7F4749}" srcOrd="1" destOrd="0" presId="urn:microsoft.com/office/officeart/2016/7/layout/VerticalDownArrowProcess"/>
    <dgm:cxn modelId="{D014FA6E-6982-4039-968A-4525CBFEC46F}" srcId="{721E46FC-45BD-48BA-B6E9-A226D2D1FA9B}" destId="{CC80B4B3-C1A3-4E9F-94AE-FC4E59E21E73}" srcOrd="3" destOrd="0" parTransId="{50EAA143-2DE8-461E-86CA-B2141DBDE16F}" sibTransId="{8D83A169-DA7E-4BC9-A27B-905D6EF47390}"/>
    <dgm:cxn modelId="{A335B07E-89AB-4601-B76B-132F9810BD3C}" type="presOf" srcId="{C842480C-BA13-49DD-9C4F-2A49BA4FBA8A}" destId="{027614B7-E204-4705-855B-7DEF88E410FA}" srcOrd="0" destOrd="1" presId="urn:microsoft.com/office/officeart/2016/7/layout/VerticalDownArrowProcess"/>
    <dgm:cxn modelId="{062DF387-93D4-4FD2-A85A-6A8170A2E1EB}" type="presOf" srcId="{721E46FC-45BD-48BA-B6E9-A226D2D1FA9B}" destId="{3B63A899-E60D-4F10-B799-891D66F8A4F1}" srcOrd="0" destOrd="0" presId="urn:microsoft.com/office/officeart/2016/7/layout/VerticalDownArrowProcess"/>
    <dgm:cxn modelId="{B4FD7594-FAA3-4115-BC9C-F38F8B39894E}" srcId="{3D62123D-FBEB-4865-9981-C1FF1DF3FF19}" destId="{C842480C-BA13-49DD-9C4F-2A49BA4FBA8A}" srcOrd="1" destOrd="0" parTransId="{ED9D4BBF-1728-4C23-A91F-7A6E9FCE7C90}" sibTransId="{1B13623D-722C-4D1E-839C-17A675B8F31A}"/>
    <dgm:cxn modelId="{23B688B9-05F1-4C42-B0E8-E035A9A95DCC}" srcId="{72808A2B-A447-4B64-90C4-480358963D77}" destId="{A4AFEA22-AA70-4CBD-8C4F-EEFBAF20BE3E}" srcOrd="0" destOrd="0" parTransId="{3760A834-3A1F-4FA3-B317-92CE058C221D}" sibTransId="{77152D84-B55B-44E2-A605-E8D298886862}"/>
    <dgm:cxn modelId="{BF6A6ACF-2383-40C6-919F-F8C4634CFD9A}" type="presOf" srcId="{3D62123D-FBEB-4865-9981-C1FF1DF3FF19}" destId="{A3CFEE01-52B7-4C2E-9284-22705F32A5F7}" srcOrd="0" destOrd="0" presId="urn:microsoft.com/office/officeart/2016/7/layout/VerticalDownArrowProcess"/>
    <dgm:cxn modelId="{828971D0-7FD0-4F1E-9E46-060731D8D172}" type="presOf" srcId="{2E9E4CDB-4DCE-4CE7-B441-1B0FA773529C}" destId="{8E2C6EFB-E738-4F2D-BFE8-0DADB9F8D304}" srcOrd="0" destOrd="1" presId="urn:microsoft.com/office/officeart/2016/7/layout/VerticalDownArrowProcess"/>
    <dgm:cxn modelId="{D48A77D0-5EA8-44D5-A7F5-7E8344F01DE3}" type="presOf" srcId="{3D62123D-FBEB-4865-9981-C1FF1DF3FF19}" destId="{53E9AD27-4596-4FFF-8CA6-9829D0C49691}" srcOrd="1" destOrd="0" presId="urn:microsoft.com/office/officeart/2016/7/layout/VerticalDownArrowProcess"/>
    <dgm:cxn modelId="{9A92D6DE-5266-4C9D-8A57-B2EBF526254E}" type="presOf" srcId="{72808A2B-A447-4B64-90C4-480358963D77}" destId="{4A7ABA1B-B364-4972-A9DA-5FFDAB645F42}" srcOrd="0" destOrd="0" presId="urn:microsoft.com/office/officeart/2016/7/layout/VerticalDownArrowProcess"/>
    <dgm:cxn modelId="{B72146E8-1006-48EB-9D53-D41812603338}" srcId="{C15002C3-69F7-4C5D-951F-6470D1E68092}" destId="{2E9E4CDB-4DCE-4CE7-B441-1B0FA773529C}" srcOrd="1" destOrd="0" parTransId="{B0AA645E-9E53-4FCC-A391-A9DA8AD01A75}" sibTransId="{1C9E476F-9D18-4340-A817-9A3B00479FFB}"/>
    <dgm:cxn modelId="{148C21EB-B18D-4039-A482-2B3C887EE74D}" type="presOf" srcId="{C15002C3-69F7-4C5D-951F-6470D1E68092}" destId="{A9616383-4F07-4D94-9335-402060D04D10}" srcOrd="0" destOrd="0" presId="urn:microsoft.com/office/officeart/2016/7/layout/VerticalDownArrowProcess"/>
    <dgm:cxn modelId="{512AB6FB-2559-4FE1-A08B-E3A00FFF3368}" srcId="{721E46FC-45BD-48BA-B6E9-A226D2D1FA9B}" destId="{C15002C3-69F7-4C5D-951F-6470D1E68092}" srcOrd="0" destOrd="0" parTransId="{5201A155-FCDE-4DDC-9345-4FCBADB4B47D}" sibTransId="{E6557D1E-86D7-45B7-A7C1-A28702D1AE34}"/>
    <dgm:cxn modelId="{FBC79BFD-173D-4CC8-BD61-2A2F379945A6}" type="presOf" srcId="{CEA2CA44-5283-419E-8A9B-96AB8188C46B}" destId="{027614B7-E204-4705-855B-7DEF88E410FA}" srcOrd="0" destOrd="0" presId="urn:microsoft.com/office/officeart/2016/7/layout/VerticalDownArrowProcess"/>
    <dgm:cxn modelId="{D0B81505-65F2-40A0-B141-DBB9294A4547}" type="presParOf" srcId="{3B63A899-E60D-4F10-B799-891D66F8A4F1}" destId="{A8037C5B-2015-4AF9-9A51-967368141C01}" srcOrd="0" destOrd="0" presId="urn:microsoft.com/office/officeart/2016/7/layout/VerticalDownArrowProcess"/>
    <dgm:cxn modelId="{356DCC41-0D8F-4377-8772-5FD1A70DBF07}" type="presParOf" srcId="{A8037C5B-2015-4AF9-9A51-967368141C01}" destId="{EBBB6B78-4705-4A25-9B42-6F7D553C2747}" srcOrd="0" destOrd="0" presId="urn:microsoft.com/office/officeart/2016/7/layout/VerticalDownArrowProcess"/>
    <dgm:cxn modelId="{919A3F6E-E470-424A-90C2-EE1679C5C0F7}" type="presParOf" srcId="{A8037C5B-2015-4AF9-9A51-967368141C01}" destId="{D1D14B1F-703F-4E1F-A978-518DC38F730B}" srcOrd="1" destOrd="0" presId="urn:microsoft.com/office/officeart/2016/7/layout/VerticalDownArrowProcess"/>
    <dgm:cxn modelId="{63850421-85F9-4169-8CF9-42C72AD8CED3}" type="presParOf" srcId="{3B63A899-E60D-4F10-B799-891D66F8A4F1}" destId="{A6E25319-3FC4-4B85-B4EA-6E247D9F3C94}" srcOrd="1" destOrd="0" presId="urn:microsoft.com/office/officeart/2016/7/layout/VerticalDownArrowProcess"/>
    <dgm:cxn modelId="{63A399F3-983A-4A71-9886-B1B2A44955E7}" type="presParOf" srcId="{3B63A899-E60D-4F10-B799-891D66F8A4F1}" destId="{E167FF1F-5E1E-434D-AAC8-C3B60214CD96}" srcOrd="2" destOrd="0" presId="urn:microsoft.com/office/officeart/2016/7/layout/VerticalDownArrowProcess"/>
    <dgm:cxn modelId="{B500DA83-E563-46FB-8799-1FB4D524907D}" type="presParOf" srcId="{E167FF1F-5E1E-434D-AAC8-C3B60214CD96}" destId="{A3CFEE01-52B7-4C2E-9284-22705F32A5F7}" srcOrd="0" destOrd="0" presId="urn:microsoft.com/office/officeart/2016/7/layout/VerticalDownArrowProcess"/>
    <dgm:cxn modelId="{ADB7DCBC-D048-4068-86C1-B8F93AA21C36}" type="presParOf" srcId="{E167FF1F-5E1E-434D-AAC8-C3B60214CD96}" destId="{53E9AD27-4596-4FFF-8CA6-9829D0C49691}" srcOrd="1" destOrd="0" presId="urn:microsoft.com/office/officeart/2016/7/layout/VerticalDownArrowProcess"/>
    <dgm:cxn modelId="{FE5FA23E-9829-4736-8457-D98D25ABA02E}" type="presParOf" srcId="{E167FF1F-5E1E-434D-AAC8-C3B60214CD96}" destId="{027614B7-E204-4705-855B-7DEF88E410FA}" srcOrd="2" destOrd="0" presId="urn:microsoft.com/office/officeart/2016/7/layout/VerticalDownArrowProcess"/>
    <dgm:cxn modelId="{9B409E3D-F3C4-4D24-B7E6-8CFDF44C8395}" type="presParOf" srcId="{3B63A899-E60D-4F10-B799-891D66F8A4F1}" destId="{233C2B62-551A-45FD-BFCE-130BEF805950}" srcOrd="3" destOrd="0" presId="urn:microsoft.com/office/officeart/2016/7/layout/VerticalDownArrowProcess"/>
    <dgm:cxn modelId="{453D18D9-1159-4D1E-9029-F581F79E313B}" type="presParOf" srcId="{3B63A899-E60D-4F10-B799-891D66F8A4F1}" destId="{5980DD06-704E-47D0-B2FC-F47CBE63FF90}" srcOrd="4" destOrd="0" presId="urn:microsoft.com/office/officeart/2016/7/layout/VerticalDownArrowProcess"/>
    <dgm:cxn modelId="{1EFDC1F6-9EB1-4186-A55D-D5D21FA27A59}" type="presParOf" srcId="{5980DD06-704E-47D0-B2FC-F47CBE63FF90}" destId="{4A7ABA1B-B364-4972-A9DA-5FFDAB645F42}" srcOrd="0" destOrd="0" presId="urn:microsoft.com/office/officeart/2016/7/layout/VerticalDownArrowProcess"/>
    <dgm:cxn modelId="{AD7EA7ED-A325-4241-8201-ED988953D81C}" type="presParOf" srcId="{5980DD06-704E-47D0-B2FC-F47CBE63FF90}" destId="{D7F36585-7D13-4599-AF0E-8D628A7F4749}" srcOrd="1" destOrd="0" presId="urn:microsoft.com/office/officeart/2016/7/layout/VerticalDownArrowProcess"/>
    <dgm:cxn modelId="{8A821748-0577-4FF5-8AEE-0DA992D6531A}" type="presParOf" srcId="{5980DD06-704E-47D0-B2FC-F47CBE63FF90}" destId="{871B3E42-EEE2-4377-A94C-5F5D642B562C}" srcOrd="2" destOrd="0" presId="urn:microsoft.com/office/officeart/2016/7/layout/VerticalDownArrowProcess"/>
    <dgm:cxn modelId="{68A593C2-A076-4DB8-BE23-416B975AFAE2}" type="presParOf" srcId="{3B63A899-E60D-4F10-B799-891D66F8A4F1}" destId="{22DCED75-D16A-4D04-A98C-D5226A3D9103}" srcOrd="5" destOrd="0" presId="urn:microsoft.com/office/officeart/2016/7/layout/VerticalDownArrowProcess"/>
    <dgm:cxn modelId="{731A38BF-AD7F-48D2-B06A-D7EE199F682D}" type="presParOf" srcId="{3B63A899-E60D-4F10-B799-891D66F8A4F1}" destId="{C73B22CE-FD93-49D7-AD2F-E6A8591DB908}" srcOrd="6" destOrd="0" presId="urn:microsoft.com/office/officeart/2016/7/layout/VerticalDownArrowProcess"/>
    <dgm:cxn modelId="{797D8C45-AE06-42AB-92D3-CC989AE68BC6}" type="presParOf" srcId="{C73B22CE-FD93-49D7-AD2F-E6A8591DB908}" destId="{A9616383-4F07-4D94-9335-402060D04D10}" srcOrd="0" destOrd="0" presId="urn:microsoft.com/office/officeart/2016/7/layout/VerticalDownArrowProcess"/>
    <dgm:cxn modelId="{D3519E14-DBDA-42A0-9840-714DF832360E}" type="presParOf" srcId="{C73B22CE-FD93-49D7-AD2F-E6A8591DB908}" destId="{DA1DA6C0-51E0-462D-A060-5ACF3FDEEC63}" srcOrd="1" destOrd="0" presId="urn:microsoft.com/office/officeart/2016/7/layout/VerticalDownArrowProcess"/>
    <dgm:cxn modelId="{D8EFF591-4539-4999-B676-668DF3BB7909}" type="presParOf" srcId="{C73B22CE-FD93-49D7-AD2F-E6A8591DB908}" destId="{8E2C6EFB-E738-4F2D-BFE8-0DADB9F8D30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B6B78-4705-4A25-9B42-6F7D553C2747}">
      <dsp:nvSpPr>
        <dsp:cNvPr id="0" name=""/>
        <dsp:cNvSpPr/>
      </dsp:nvSpPr>
      <dsp:spPr>
        <a:xfrm>
          <a:off x="0" y="3570029"/>
          <a:ext cx="2628900" cy="7810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7800" rIns="18696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Loan Forgiveness</a:t>
          </a:r>
        </a:p>
      </dsp:txBody>
      <dsp:txXfrm>
        <a:off x="0" y="3570029"/>
        <a:ext cx="2628900" cy="781035"/>
      </dsp:txXfrm>
    </dsp:sp>
    <dsp:sp modelId="{D1D14B1F-703F-4E1F-A978-518DC38F730B}">
      <dsp:nvSpPr>
        <dsp:cNvPr id="0" name=""/>
        <dsp:cNvSpPr/>
      </dsp:nvSpPr>
      <dsp:spPr>
        <a:xfrm>
          <a:off x="2628900" y="3571508"/>
          <a:ext cx="7886700" cy="7810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54000" rIns="15998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8 weeks for payroll costs (salary/wages/healthcare/rent/utilities) Reduced if there is a reduction in employees or wages greater than 25%</a:t>
          </a:r>
        </a:p>
      </dsp:txBody>
      <dsp:txXfrm>
        <a:off x="2628900" y="3571508"/>
        <a:ext cx="7886700" cy="781035"/>
      </dsp:txXfrm>
    </dsp:sp>
    <dsp:sp modelId="{53E9AD27-4596-4FFF-8CA6-9829D0C49691}">
      <dsp:nvSpPr>
        <dsp:cNvPr id="0" name=""/>
        <dsp:cNvSpPr/>
      </dsp:nvSpPr>
      <dsp:spPr>
        <a:xfrm rot="10800000">
          <a:off x="0" y="2380512"/>
          <a:ext cx="2628900" cy="12012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7800" rIns="18696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Amount</a:t>
          </a:r>
        </a:p>
      </dsp:txBody>
      <dsp:txXfrm rot="-10800000">
        <a:off x="0" y="2380512"/>
        <a:ext cx="2628900" cy="780800"/>
      </dsp:txXfrm>
    </dsp:sp>
    <dsp:sp modelId="{027614B7-E204-4705-855B-7DEF88E410FA}">
      <dsp:nvSpPr>
        <dsp:cNvPr id="0" name=""/>
        <dsp:cNvSpPr/>
      </dsp:nvSpPr>
      <dsp:spPr>
        <a:xfrm>
          <a:off x="2628900" y="2380512"/>
          <a:ext cx="7886700" cy="780800"/>
        </a:xfrm>
        <a:prstGeom prst="rect">
          <a:avLst/>
        </a:prstGeom>
        <a:solidFill>
          <a:schemeClr val="accent2">
            <a:tint val="40000"/>
            <a:alpha val="90000"/>
            <a:hueOff val="2092019"/>
            <a:satOff val="3259"/>
            <a:lumOff val="1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92019"/>
              <a:satOff val="3259"/>
              <a:lumOff val="1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54000" rIns="15998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2.5x the business’s average monthly payroll costs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Up to $10 million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628900" y="2380512"/>
        <a:ext cx="7886700" cy="780800"/>
      </dsp:txXfrm>
    </dsp:sp>
    <dsp:sp modelId="{D7F36585-7D13-4599-AF0E-8D628A7F4749}">
      <dsp:nvSpPr>
        <dsp:cNvPr id="0" name=""/>
        <dsp:cNvSpPr/>
      </dsp:nvSpPr>
      <dsp:spPr>
        <a:xfrm rot="10800000">
          <a:off x="0" y="1190996"/>
          <a:ext cx="2628900" cy="12012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7800" rIns="18696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Lenders</a:t>
          </a:r>
        </a:p>
      </dsp:txBody>
      <dsp:txXfrm rot="-10800000">
        <a:off x="0" y="1190996"/>
        <a:ext cx="2628900" cy="780800"/>
      </dsp:txXfrm>
    </dsp:sp>
    <dsp:sp modelId="{871B3E42-EEE2-4377-A94C-5F5D642B562C}">
      <dsp:nvSpPr>
        <dsp:cNvPr id="0" name=""/>
        <dsp:cNvSpPr/>
      </dsp:nvSpPr>
      <dsp:spPr>
        <a:xfrm>
          <a:off x="2628900" y="1189988"/>
          <a:ext cx="7886700" cy="780800"/>
        </a:xfrm>
        <a:prstGeom prst="rect">
          <a:avLst/>
        </a:prstGeom>
        <a:solidFill>
          <a:schemeClr val="accent2">
            <a:tint val="40000"/>
            <a:alpha val="90000"/>
            <a:hueOff val="4184038"/>
            <a:satOff val="6517"/>
            <a:lumOff val="3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184038"/>
              <a:satOff val="6517"/>
              <a:lumOff val="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54000" rIns="15998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Distributed through 2,500+ lenders and SBA </a:t>
          </a:r>
          <a:endParaRPr lang="en-US" sz="16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Program is open until June 30, 2020</a:t>
          </a:r>
        </a:p>
      </dsp:txBody>
      <dsp:txXfrm>
        <a:off x="2628900" y="1189988"/>
        <a:ext cx="7886700" cy="780800"/>
      </dsp:txXfrm>
    </dsp:sp>
    <dsp:sp modelId="{DA1DA6C0-51E0-462D-A060-5ACF3FDEEC63}">
      <dsp:nvSpPr>
        <dsp:cNvPr id="0" name=""/>
        <dsp:cNvSpPr/>
      </dsp:nvSpPr>
      <dsp:spPr>
        <a:xfrm rot="10800000">
          <a:off x="0" y="1479"/>
          <a:ext cx="2628900" cy="12012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7800" rIns="18696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Eligibility</a:t>
          </a:r>
        </a:p>
      </dsp:txBody>
      <dsp:txXfrm rot="-10800000">
        <a:off x="0" y="1479"/>
        <a:ext cx="2628900" cy="780800"/>
      </dsp:txXfrm>
    </dsp:sp>
    <dsp:sp modelId="{8E2C6EFB-E738-4F2D-BFE8-0DADB9F8D304}">
      <dsp:nvSpPr>
        <dsp:cNvPr id="0" name=""/>
        <dsp:cNvSpPr/>
      </dsp:nvSpPr>
      <dsp:spPr>
        <a:xfrm>
          <a:off x="2628900" y="1479"/>
          <a:ext cx="7886700" cy="780800"/>
        </a:xfrm>
        <a:prstGeom prst="rect">
          <a:avLst/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54000" rIns="15998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Fewer than 500 employees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Meets SBA’s industry size standard (1,000 employees for boat building</a:t>
          </a:r>
          <a:r>
            <a:rPr lang="en-US" sz="1800" b="1" kern="1200" dirty="0"/>
            <a:t>) </a:t>
          </a:r>
        </a:p>
      </dsp:txBody>
      <dsp:txXfrm>
        <a:off x="2628900" y="1479"/>
        <a:ext cx="7886700" cy="78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11DB4-2012-46CA-AD3C-54DC5E5EE4A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5FB8-7A7B-43F1-B4DC-AD4530F66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25042-FFFE-4A11-BACB-521A7314DA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7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7B637-F1AE-4B64-BB04-31D74DDC0C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58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0DB38-245C-47A5-A7DE-A08BF4E39E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25042-FFFE-4A11-BACB-521A7314D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34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25042-FFFE-4A11-BACB-521A7314D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9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25042-FFFE-4A11-BACB-521A7314D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37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25042-FFFE-4A11-BACB-521A7314D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0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25042-FFFE-4A11-BACB-521A7314DA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0DB38-245C-47A5-A7DE-A08BF4E39E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7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0DB38-245C-47A5-A7DE-A08BF4E39E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7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0DB38-245C-47A5-A7DE-A08BF4E39E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0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5653-8F24-4DEE-9C37-FB7DA3115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341BE-DA25-417C-ACC3-32C1816F9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D65D9-7EEB-4482-8727-4643DA56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406F6-0C68-495F-B824-7DB5A2D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72EBB-1141-4026-9E2A-5284457E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6B50-9D2B-4C16-B88D-5DD241D3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FBF1B-860D-48D8-9D8C-B0AB5D98E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EE0EB-6079-4547-9FE0-84DED87E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C119-995D-4505-86F2-D225F62B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5415-F72A-4130-985D-38A6889A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9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F5D9E-AE45-4E18-814C-D527AC330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E5663-BEEC-4A3E-831B-B25ACD8C0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F887-64DC-440E-80E6-8EC03508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B849F-ACFE-4F6F-9C67-453E2108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ED91D-B036-4C4B-BC10-29F9D841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3ABC-E1A4-44BC-98C5-B57DD9845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3C159-F9B9-4768-8751-53BE09C7C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EFF8B-36C2-48F4-8709-8C4AC2FF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F9257-E486-4AAB-9340-45021E37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2A49-E019-4D77-8349-D73DE5A4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8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5A47-5B11-444A-AC21-2E1C9FEC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BEF9-77ED-4A3E-8FBF-842D10D9E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C8D4A-4BD4-4D21-A3EF-3FA2096C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91C9D-1FE4-4306-BC94-8D55FADD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EA23-8AC5-4681-92CA-B50055C5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1F0E-49EC-489F-9FBD-D3071C60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316EF-3203-4C04-BC68-6E64ADF1F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D6BA7-C79A-44D2-ABF4-9E2AC678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21C9B-5B64-4870-A8E7-8F00AEE7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C1C3E-1CC8-47F3-9AFB-164014E0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0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E504-5A5E-4E17-999E-28AE794F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148E7-1D68-4D86-A695-4F455F78E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D2EA0-4F9D-42D9-93EE-1AD19A286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B8232-700A-4DB1-8CE5-063376B4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6E093-0225-42E6-AA48-3106CE48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76049-F5CA-4ED4-8BC1-E9C9E4D1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EAFB-22AE-4327-9C6B-4CDB7ADA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D36-9F11-4D81-BC56-732AB0BBC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B6B86-9DE3-476A-B3D4-BDBA9180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46E04-D834-45D4-933E-4FC7E0561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1A370-FBA1-4AD3-B0BA-290FEB222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6B6FA-4810-4E32-88DD-045EDC80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3A836-7CC3-4F0E-8AC6-84812360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E3658-AE5A-41FF-A04C-1CA544B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4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91C8-24F6-4B7B-A97B-25C9F1D3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EA7EA-5798-4EEE-8B91-362CBF20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8AEE1-4732-4844-8053-05532C1E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DE4EF-1AF1-4751-A422-73A3B68E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B152B-875E-4C64-9A9F-620A8321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1A9A5-18B0-4628-B97B-64401AA1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8FC87-69EC-4C50-B9D4-AA33DE79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C2E4-E738-4D0A-B8AB-FD2F21C5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D618F-6440-44BA-9F91-CF187650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28C1D-A899-4FCB-98B4-68BA589C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E2F70-740D-40A1-AF0A-47E31999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EEA78-3C61-4217-A4E5-2CFAE194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1AAE8-6B5F-49B8-9A1D-2D9A3481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0B69-ED32-4C9F-91FF-0B0146A5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2FCAE-7CF5-4263-90A7-7DCD3301C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FBEAA-92D4-4425-A028-89593234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BE4B-A6EA-4061-898E-00F43D7D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15D3-2458-492F-93D1-498C4753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1976-E096-454C-801D-69D25678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AC3F9-DF81-4DB1-82D0-21F3CD465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8B5E4-A599-4D99-82BC-26352E67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5EB33-1BD2-4AD6-AE6A-AD808C14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1A577-E422-4207-9DDA-43B5CCBD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5B9E8-3B7B-4047-B4C9-A82B21F8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9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8484-FFD0-4435-8615-3F53136B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8EF24-7687-49A9-B691-0C0FADC38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F655-52E4-4667-8B3B-BDA32694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C15C3-70CC-4FB9-91B5-424D54DB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D8184-95B0-4D11-8D52-6C16F78C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CA5FA-FB05-4457-9261-5FDFCB74F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B3114-9332-455D-8417-D3341B4F1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03ED3-1DA1-41BD-9AD9-C2FB49A9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9437-3CB6-4BAD-ABAE-A602B0AD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7CFE9-DED8-46CB-AC5B-E42098B0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3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04F9-F76A-8847-83CC-963AB2EBA4A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3458-1339-6848-87B7-6C7328D3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04F9-F76A-8847-83CC-963AB2EBA4A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3458-1339-6848-87B7-6C7328D3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0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04F9-F76A-8847-83CC-963AB2EBA4A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3458-1339-6848-87B7-6C7328D3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7150-1DCB-42E8-91D2-9BC115CC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E0007-D36A-4448-A8A1-E4DA24322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2292-B47A-41C7-A1EC-B5569DD1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51BD-B39D-4A15-A751-BFE6EC14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A562-AFE8-462D-9766-F075BBE3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9D92-D3C8-4F38-A933-D7170572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2C03F-ACC5-4FF8-A75A-38E7B8AF1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48894-4F5A-41BA-B8CB-BA5392FBB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C5003-C43C-429E-AF03-A480449F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A9809-488E-457C-9DBF-3E69BD3B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6083D-37AA-4741-ABFA-8A70E3D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9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581-651B-4725-A63F-A579DDA2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FC5F5-409C-4CA2-939C-114424232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C6B46-8EC4-4FD8-82C3-D605E01A6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BEC66-A36D-4788-8FE4-CA56FB4FD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E725E-212F-4AFF-8BB2-D8426C277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726A1-759E-4E04-BFBB-BAA48E73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BB22E-002B-4A19-9D74-EDA0F9D4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6F09C-C7A5-4F75-8B4B-DA9BBF4C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F86E-8527-4F36-8920-25094F15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8D2D1-6B50-4F86-979E-842BB51F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68F16-80AD-41DE-A8F2-ED6C3010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B259B-C147-4A15-A422-652F2FEE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864B8-6B97-45FA-8EDB-7A484C91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488F6-8FCD-4056-BD92-F4899108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83FAB-6252-4C97-A292-A791ADE8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A18E-DD64-48AC-A788-565D2CC4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1DAE-4F42-4DF0-AF21-A6F296FB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C774D-8853-4358-8929-60EF1EA68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03FDE-C979-4A6C-85B2-17AA190A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117B-7923-445B-BF3C-BD3EDB3B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BB51B-8B6B-482F-A057-0500D9AC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1224-0A45-4A59-A784-7E7ACB0B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91533-4A6F-4BD8-A9CC-FA4CA4966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541FF-8881-4461-B19E-8D4B813F7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DFF83-180C-4DB1-8326-5024525D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16D70-6376-4701-B782-76C1C8F6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3F18D-9203-485C-95E8-B88BF490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30107-7B3E-40EB-AF4F-DECF4F61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04D45-5554-4890-AEFD-D57435B6A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B10F-EF13-4BF4-B02B-5AAC00826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5977-5C9C-4694-A29E-BBA45E7364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F1282-A9EA-41B9-939E-872466725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3A605-1D17-48D9-8250-92F56DC06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64CC-3900-4E9D-A8E0-B580274E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479CC-14BE-4CFE-B24F-B11EE948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9F38-C7A1-45D8-8272-C5AC6EDDE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3ACB-E5EF-4889-B434-5CE28803A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DCB1D-131B-445E-8FCC-EA3BC65EE6F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31B5E-76CA-43AA-9C42-CFE90C18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CAF2C-AC9A-4FD9-87EA-175993C71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A855-41E4-4A1B-B041-4B37351F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04F9-F76A-8847-83CC-963AB2EBA4A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3458-1339-6848-87B7-6C7328D3F6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D992C-5A22-4CBD-87C0-A9F6D83C65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uschamber.com/sites/default/files/023595_comm_corona_virus_smallbiz_loan_final.pdf" TargetMode="External"/><Relationship Id="rId7" Type="http://schemas.openxmlformats.org/officeDocument/2006/relationships/hyperlink" Target="https://www.nmma.org/assets/cabinets/Cabinet488/NMMA_Webinar_FAQ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nmma.net/assets/cabinets/Cabinet488/NMMA_COVID%20State%20Resources%20One%20Pager_3.31.20.pdf" TargetMode="External"/><Relationship Id="rId5" Type="http://schemas.openxmlformats.org/officeDocument/2006/relationships/hyperlink" Target="http://nmma.net/assets/cabinets/Cabinet488/NMMA_Economic%20Relief%20Flow%20Chart.pdf" TargetMode="External"/><Relationship Id="rId4" Type="http://schemas.openxmlformats.org/officeDocument/2006/relationships/hyperlink" Target="https://www.nmma.org/assets/cabinets/Cabinet488/NMMA_How_to_apply_PPP.pdf" TargetMode="External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fif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white building&#10;&#10;Description automatically generated">
            <a:extLst>
              <a:ext uri="{FF2B5EF4-FFF2-40B4-BE49-F238E27FC236}">
                <a16:creationId xmlns:a16="http://schemas.microsoft.com/office/drawing/2014/main" id="{E16F46E6-B339-4330-8990-9318F0608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6" r="189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3B31A-8481-434C-915C-38D4E9C3A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58" y="356607"/>
            <a:ext cx="3953501" cy="3072393"/>
          </a:xfrm>
        </p:spPr>
        <p:txBody>
          <a:bodyPr>
            <a:normAutofit/>
          </a:bodyPr>
          <a:lstStyle/>
          <a:p>
            <a:pPr algn="l"/>
            <a:r>
              <a:rPr lang="en-US" sz="4300" b="1" dirty="0">
                <a:solidFill>
                  <a:schemeClr val="bg1"/>
                </a:solidFill>
              </a:rPr>
              <a:t>Live Q&amp;A On How To Access COVID-19 Economic Aid</a:t>
            </a:r>
          </a:p>
        </p:txBody>
      </p:sp>
    </p:spTree>
    <p:extLst>
      <p:ext uri="{BB962C8B-B14F-4D97-AF65-F5344CB8AC3E}">
        <p14:creationId xmlns:p14="http://schemas.microsoft.com/office/powerpoint/2010/main" val="105210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2736C-CFC7-433C-84FC-5D51972F367B}"/>
              </a:ext>
            </a:extLst>
          </p:cNvPr>
          <p:cNvSpPr txBox="1"/>
          <p:nvPr/>
        </p:nvSpPr>
        <p:spPr>
          <a:xfrm>
            <a:off x="505326" y="1111864"/>
            <a:ext cx="111813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additional comments and resources: Taskforce@nmma.org</a:t>
            </a:r>
          </a:p>
        </p:txBody>
      </p:sp>
    </p:spTree>
    <p:extLst>
      <p:ext uri="{BB962C8B-B14F-4D97-AF65-F5344CB8AC3E}">
        <p14:creationId xmlns:p14="http://schemas.microsoft.com/office/powerpoint/2010/main" val="227177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3BAF-3744-0245-9473-089B302A2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061" y="47553"/>
            <a:ext cx="7474172" cy="873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7D578-4DF9-B041-80F2-3E1930F6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12" y="920635"/>
            <a:ext cx="8584177" cy="545327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algn="l"/>
            <a:r>
              <a:rPr lang="en-US" b="1" dirty="0"/>
              <a:t>Guide to Paycheck Protection Program (PPP)</a:t>
            </a:r>
          </a:p>
          <a:p>
            <a:pPr marL="914400" lvl="1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https://www.uschamber.com/sites/default/files/023595_comm_corona_virus_smallbiz_loan_final.pdf</a:t>
            </a:r>
            <a:endParaRPr lang="en-US" sz="2400" dirty="0"/>
          </a:p>
          <a:p>
            <a:pPr marL="457200" algn="l"/>
            <a:r>
              <a:rPr lang="en-US" b="1" dirty="0"/>
              <a:t>How to apply for the PPP</a:t>
            </a:r>
          </a:p>
          <a:p>
            <a:pPr marL="914400" lvl="1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https://www.nmma.org/assets/cabinets/Cabinet488/NMMA_How_to_apply_PPP.pdf</a:t>
            </a:r>
            <a:endParaRPr lang="en-US" sz="2400" b="1" dirty="0"/>
          </a:p>
          <a:p>
            <a:pPr marL="457200" algn="l"/>
            <a:r>
              <a:rPr lang="en-US" b="1" dirty="0"/>
              <a:t>CARES Act Funding Flowchart</a:t>
            </a:r>
          </a:p>
          <a:p>
            <a:pPr marL="914400" lvl="1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http://nmma.net/assets/cabinets/Cabinet488/NMMA_Economic%20Relief%20Flow%20Chart.pdf</a:t>
            </a:r>
            <a:r>
              <a:rPr lang="en-US" sz="2400" dirty="0"/>
              <a:t> </a:t>
            </a:r>
          </a:p>
          <a:p>
            <a:pPr marL="457200" algn="l"/>
            <a:r>
              <a:rPr lang="en-US" b="1" dirty="0"/>
              <a:t>State Resource Guide</a:t>
            </a:r>
          </a:p>
          <a:p>
            <a:pPr marL="914400" lvl="1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http://nmma.net/assets/cabinets/Cabinet488/NMMA_COVID%20State%20R</a:t>
            </a:r>
          </a:p>
          <a:p>
            <a:pPr marL="457200" algn="l"/>
            <a:r>
              <a:rPr lang="en-US" b="1" dirty="0"/>
              <a:t>Frequently Asked Questions </a:t>
            </a:r>
          </a:p>
          <a:p>
            <a:pPr marL="914400" lvl="1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https://www.nmma.org/assets/cabinets/Cabinet488/NMMA_Webinar_FAQ.pdf</a:t>
            </a:r>
            <a:endParaRPr lang="en-US" sz="24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Books on Shelf">
            <a:extLst>
              <a:ext uri="{FF2B5EF4-FFF2-40B4-BE49-F238E27FC236}">
                <a16:creationId xmlns:a16="http://schemas.microsoft.com/office/drawing/2014/main" id="{C7D7E0EC-4EBF-4E2A-BA52-8300F8149A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5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74E6A7A-7902-4277-80B8-A520C3D0A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r="4" b="30503"/>
          <a:stretch/>
        </p:blipFill>
        <p:spPr>
          <a:xfrm>
            <a:off x="329183" y="140501"/>
            <a:ext cx="3023615" cy="3023615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Picture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EC6758E-54F1-4227-9F36-DBE737398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329183" y="3353219"/>
            <a:ext cx="3023615" cy="3023615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1026" name="Picture 2" descr="Who We Are - Forbes Tate Partners">
            <a:extLst>
              <a:ext uri="{FF2B5EF4-FFF2-40B4-BE49-F238E27FC236}">
                <a16:creationId xmlns:a16="http://schemas.microsoft.com/office/drawing/2014/main" id="{F600A81D-03DC-4E0A-B40F-9841EB9A2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1181" y="140501"/>
            <a:ext cx="3023615" cy="30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F94DE-016C-4A45-AA7C-6A116388E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82" y="3353219"/>
            <a:ext cx="3023615" cy="30236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A0B6F-BD0C-40DC-8E7A-9E41F0520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725" y="555598"/>
            <a:ext cx="2721275" cy="27976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b="1" dirty="0"/>
          </a:p>
          <a:p>
            <a:pPr marL="0" indent="0">
              <a:lnSpc>
                <a:spcPct val="50000"/>
              </a:lnSpc>
              <a:buNone/>
            </a:pPr>
            <a:endParaRPr lang="en-US" sz="2000" b="1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000" b="1" dirty="0"/>
              <a:t>Ryan Welch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Partner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Forbes-Tate Partners</a:t>
            </a:r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000" b="1" dirty="0"/>
              <a:t>Trevor Hanger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Strategic Adviser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Forbes-Tate Partners</a:t>
            </a:r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FA7F9-FD53-4D4A-970E-4E730FA738DF}"/>
              </a:ext>
            </a:extLst>
          </p:cNvPr>
          <p:cNvSpPr/>
          <p:nvPr/>
        </p:nvSpPr>
        <p:spPr>
          <a:xfrm>
            <a:off x="3492419" y="1117402"/>
            <a:ext cx="2438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Nicole Vasilaros</a:t>
            </a:r>
          </a:p>
          <a:p>
            <a:r>
              <a:rPr lang="en-US" sz="2000" dirty="0"/>
              <a:t>Senior Vice President</a:t>
            </a:r>
          </a:p>
          <a:p>
            <a:r>
              <a:rPr lang="en-US" sz="2000" dirty="0"/>
              <a:t>NMMA</a:t>
            </a:r>
          </a:p>
          <a:p>
            <a:endParaRPr lang="en-US" sz="20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George Cooper</a:t>
            </a:r>
          </a:p>
          <a:p>
            <a:r>
              <a:rPr lang="en-US" sz="2000" dirty="0"/>
              <a:t>Partner</a:t>
            </a:r>
          </a:p>
          <a:p>
            <a:r>
              <a:rPr lang="en-US" sz="2000" dirty="0"/>
              <a:t>Forbes-Tate Partners</a:t>
            </a:r>
          </a:p>
        </p:txBody>
      </p:sp>
    </p:spTree>
    <p:extLst>
      <p:ext uri="{BB962C8B-B14F-4D97-AF65-F5344CB8AC3E}">
        <p14:creationId xmlns:p14="http://schemas.microsoft.com/office/powerpoint/2010/main" val="133390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6AFA-E7FC-4F4B-9E21-8C9D51F4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2800" b="1" dirty="0"/>
              <a:t>On today’s webinar: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C080-8B3B-4495-AAEA-0A8B1AEE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438400"/>
            <a:ext cx="3805097" cy="4064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000" dirty="0"/>
              <a:t>Review of CARES Act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Paycheck Protection Program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Additional Business Relief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What’s on the Horizon?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Q&amp;A Session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Resources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87466EE9-057A-47BF-A627-847F1A231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24287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745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AE69E5-8C19-4747-BD23-660B54EC70BC}"/>
              </a:ext>
            </a:extLst>
          </p:cNvPr>
          <p:cNvSpPr txBox="1"/>
          <p:nvPr/>
        </p:nvSpPr>
        <p:spPr>
          <a:xfrm>
            <a:off x="375110" y="1043087"/>
            <a:ext cx="43411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Coronavirus Aid, Relief, and Economic Security (CARES) Act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A165440-C08C-4355-A958-E93B35B88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55" y="683288"/>
            <a:ext cx="6511132" cy="52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0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22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2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AF651-88B7-42DF-AC5C-8B76F14D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5400" dirty="0"/>
              <a:t>CARES Act Wins for the Boating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8F207D5F-8E80-444C-BEEC-138D86A1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$350 billion in small business loans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SBA small business standard for boat builders &lt;1,000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Delayed payment of social security payroll taxes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Modifications for net operating losses to provide more cash flow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Temporary, full funding for state short-term compensation programs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U.S. Treasury new lending program targeted at medium-sized businesses (500-10,000 employees)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Grant program to educate and advise businesses to utilize new programs to assist with recovery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40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E1C3-FEB3-484A-8C9F-918F5782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12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Are you a business with less than 500 employees or a boat manufacturer with less than 1,000?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4F2B5-CAE5-3342-ACB9-BA1D52A0ADAC}"/>
              </a:ext>
            </a:extLst>
          </p:cNvPr>
          <p:cNvSpPr txBox="1"/>
          <p:nvPr/>
        </p:nvSpPr>
        <p:spPr>
          <a:xfrm>
            <a:off x="236568" y="3172945"/>
            <a:ext cx="5241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Emergency Economic Injury Disaster Loan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Paycheck Protection Program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Existing SBA loan relief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Short-Term Compensation 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Social Security Tax Deferment 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Net Operating Loss carry back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Immediate write off of facility improvement costs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Immediate recovery of AMT credits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50% write-off of business interest expenses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EE4D1-C512-284B-9098-6B0258911AF6}"/>
              </a:ext>
            </a:extLst>
          </p:cNvPr>
          <p:cNvSpPr txBox="1"/>
          <p:nvPr/>
        </p:nvSpPr>
        <p:spPr>
          <a:xfrm>
            <a:off x="6893110" y="3163258"/>
            <a:ext cx="5241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Payroll Tax Credit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Social Security Tax Deferment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Net Operating Loss carry back 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Immediate write off of facility improvement costs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Immediate recovery of AMT credits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50% write-off of business interest expenses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/>
              <a:t>Federal Reserve 13(3) program </a:t>
            </a:r>
          </a:p>
        </p:txBody>
      </p:sp>
      <p:sp>
        <p:nvSpPr>
          <p:cNvPr id="16" name="Process 15">
            <a:extLst>
              <a:ext uri="{FF2B5EF4-FFF2-40B4-BE49-F238E27FC236}">
                <a16:creationId xmlns:a16="http://schemas.microsoft.com/office/drawing/2014/main" id="{7F96C15D-C103-5A43-89FF-9C7F7A383F0B}"/>
              </a:ext>
            </a:extLst>
          </p:cNvPr>
          <p:cNvSpPr/>
          <p:nvPr/>
        </p:nvSpPr>
        <p:spPr>
          <a:xfrm>
            <a:off x="8718674" y="2109852"/>
            <a:ext cx="1590737" cy="5692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18" name="Process 17">
            <a:extLst>
              <a:ext uri="{FF2B5EF4-FFF2-40B4-BE49-F238E27FC236}">
                <a16:creationId xmlns:a16="http://schemas.microsoft.com/office/drawing/2014/main" id="{598F1562-84FC-E044-B6DF-689531490C9B}"/>
              </a:ext>
            </a:extLst>
          </p:cNvPr>
          <p:cNvSpPr/>
          <p:nvPr/>
        </p:nvSpPr>
        <p:spPr>
          <a:xfrm>
            <a:off x="1266763" y="2139639"/>
            <a:ext cx="1590737" cy="5692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07CF7-27BB-1049-B646-ECAB762392FA}"/>
              </a:ext>
            </a:extLst>
          </p:cNvPr>
          <p:cNvCxnSpPr>
            <a:cxnSpLocks/>
          </p:cNvCxnSpPr>
          <p:nvPr/>
        </p:nvCxnSpPr>
        <p:spPr>
          <a:xfrm flipH="1">
            <a:off x="3187925" y="1429933"/>
            <a:ext cx="795169" cy="722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4B8C75-9A76-4313-9473-2DBE2842A20D}"/>
              </a:ext>
            </a:extLst>
          </p:cNvPr>
          <p:cNvCxnSpPr>
            <a:cxnSpLocks/>
          </p:cNvCxnSpPr>
          <p:nvPr/>
        </p:nvCxnSpPr>
        <p:spPr>
          <a:xfrm>
            <a:off x="7451090" y="1465213"/>
            <a:ext cx="757818" cy="807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0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3BAF-3744-0245-9473-089B302A2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400" b="1" kern="1200" dirty="0">
                <a:latin typeface="+mn-lt"/>
                <a:ea typeface="+mj-ea"/>
                <a:cs typeface="+mj-cs"/>
              </a:rPr>
              <a:t>Paycheck Protection Program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C7BD2C4-2BB7-43F3-8E02-D2469050681F}"/>
              </a:ext>
            </a:extLst>
          </p:cNvPr>
          <p:cNvGraphicFramePr/>
          <p:nvPr/>
        </p:nvGraphicFramePr>
        <p:xfrm>
          <a:off x="838200" y="1624013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04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A3BAF-3744-0245-9473-089B302A2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/>
              <a:t>Additional</a:t>
            </a:r>
            <a:r>
              <a:rPr lang="en-US" b="1" kern="1200" dirty="0">
                <a:latin typeface="+mj-lt"/>
                <a:ea typeface="+mj-ea"/>
                <a:cs typeface="+mj-cs"/>
              </a:rPr>
              <a:t> Business Relief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1DA7D578-4DF9-B041-80F2-3E1930F6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144" y="320040"/>
            <a:ext cx="6180710" cy="5967663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200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200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200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200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200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600" b="1" dirty="0"/>
              <a:t>Modification of Net Operating Loss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600" b="1" dirty="0"/>
              <a:t>Payroll Tax Credit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600" b="1" dirty="0"/>
              <a:t>Social Security Tax Deferment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600" b="1" dirty="0"/>
              <a:t>50% write-off for business interest expenses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600" b="1" dirty="0"/>
              <a:t>Immediate recovery of AMT credits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600" b="1" dirty="0"/>
              <a:t>Immediate write-off of facility improvement costs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880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A3BAF-3744-0245-9473-089B302A2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What is on the Horizon?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1DA7D578-4DF9-B041-80F2-3E1930F6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2614" y="673768"/>
            <a:ext cx="6377769" cy="552515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600" b="1" dirty="0"/>
              <a:t>CARES 2.0 </a:t>
            </a:r>
          </a:p>
          <a:p>
            <a:pPr marL="228600" algn="l"/>
            <a:endParaRPr lang="en-US" sz="3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600" b="1" dirty="0"/>
              <a:t>Tariff Relief</a:t>
            </a:r>
          </a:p>
          <a:p>
            <a:pPr marL="228600" algn="l"/>
            <a:endParaRPr lang="en-US" sz="3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600" b="1" dirty="0"/>
              <a:t>Main Street Lending Program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600" b="1" dirty="0"/>
              <a:t>Fourth Stimulus Package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600" b="1" dirty="0"/>
              <a:t>Fifth Stimulus Package?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600" b="1" dirty="0"/>
              <a:t>Additional State Assistance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1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562</Words>
  <Application>Microsoft Office PowerPoint</Application>
  <PresentationFormat>Widescreen</PresentationFormat>
  <Paragraphs>155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Live Q&amp;A On How To Access COVID-19 Economic Aid</vt:lpstr>
      <vt:lpstr>PowerPoint Presentation</vt:lpstr>
      <vt:lpstr>On today’s webinar:</vt:lpstr>
      <vt:lpstr>PowerPoint Presentation</vt:lpstr>
      <vt:lpstr>CARES Act Wins for the Boating Industry</vt:lpstr>
      <vt:lpstr>PowerPoint Presentation</vt:lpstr>
      <vt:lpstr>Paycheck Protection Program </vt:lpstr>
      <vt:lpstr>Additional Business Relief </vt:lpstr>
      <vt:lpstr>What is on the Horizon?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$2 Trillion Stimulus Package Helps Boating Industry Businesses</dc:title>
  <dc:creator>Clay Crabtree</dc:creator>
  <cp:lastModifiedBy>Cory R. Waite</cp:lastModifiedBy>
  <cp:revision>13</cp:revision>
  <dcterms:created xsi:type="dcterms:W3CDTF">2020-04-16T12:55:55Z</dcterms:created>
  <dcterms:modified xsi:type="dcterms:W3CDTF">2020-04-20T15:05:17Z</dcterms:modified>
</cp:coreProperties>
</file>